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sldIdLst>
    <p:sldId id="257" r:id="rId5"/>
    <p:sldId id="259" r:id="rId6"/>
    <p:sldId id="267" r:id="rId7"/>
    <p:sldId id="274" r:id="rId8"/>
    <p:sldId id="290" r:id="rId9"/>
    <p:sldId id="295" r:id="rId10"/>
    <p:sldId id="297" r:id="rId11"/>
    <p:sldId id="288" r:id="rId12"/>
    <p:sldId id="286" r:id="rId13"/>
    <p:sldId id="289" r:id="rId14"/>
    <p:sldId id="293" r:id="rId15"/>
    <p:sldId id="275" r:id="rId16"/>
    <p:sldId id="294" r:id="rId17"/>
    <p:sldId id="296" r:id="rId18"/>
    <p:sldId id="29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A400"/>
    <a:srgbClr val="0A3E99"/>
    <a:srgbClr val="093E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171EAB-78E1-B58A-F41B-91DA906272D3}" v="2484" dt="2024-04-14T22:08:25.632"/>
    <p1510:client id="{45223007-1F87-99BE-AD22-0FB3A125CCB3}" v="2489" dt="2024-04-14T22:23:28.842"/>
    <p1510:client id="{58D60C58-35A4-4CE1-B498-21D4865B1E3A}" v="945" dt="2024-04-15T10:40:03.899"/>
    <p1510:client id="{597B3AFE-AF7A-E209-1C1C-32B8D1BA481F}" v="1" dt="2024-04-15T09:09:00.544"/>
    <p1510:client id="{5E247D2B-85AC-C5BF-FA47-DA9B9899903F}" v="448" dt="2024-04-15T09:07:04.105"/>
    <p1510:client id="{689738DF-498D-6B36-8ACA-43A4161441E8}" v="354" dt="2024-04-15T09:38:14.710"/>
    <p1510:client id="{79F390B6-0CC4-E216-BBBE-A7EA60FB075D}" v="113" dt="2024-04-15T09:41:59.514"/>
    <p1510:client id="{95BE19FC-4735-F6F9-E46E-1F380869F9A5}" v="525" dt="2024-04-15T10:21:19.471"/>
    <p1510:client id="{B807BF1E-95A9-946B-8095-AD102C2876CC}" v="20" dt="2024-04-15T09:09:18.729"/>
    <p1510:client id="{D56C0C26-F657-3217-96A3-90216A3B33EB}" v="14" dt="2024-04-14T16:22:38.176"/>
    <p1510:client id="{EEC7F8F7-20A6-C0C7-F1B7-74B5D94DBC5E}" v="30" dt="2024-04-15T09:11:31.4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30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1D843D-45C4-4F96-850D-BA47FFC1894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DB7372DA-F28D-4B8E-AC76-4C0D3F73CB14}">
      <dgm:prSet phldrT="[Text]"/>
      <dgm:spPr/>
      <dgm:t>
        <a:bodyPr/>
        <a:lstStyle/>
        <a:p>
          <a:pPr rtl="0"/>
          <a:r>
            <a:rPr lang="en-US">
              <a:latin typeface="Arial" panose="020B0604020202020204"/>
            </a:rPr>
            <a:t>640 * 480 pixels</a:t>
          </a:r>
          <a:endParaRPr lang="en-US"/>
        </a:p>
      </dgm:t>
    </dgm:pt>
    <dgm:pt modelId="{C58C53A5-D8C7-4525-87EA-CB455882CE90}" type="parTrans" cxnId="{8DE3ADDE-A966-4B1C-8873-0FD9F1752FE8}">
      <dgm:prSet/>
      <dgm:spPr/>
    </dgm:pt>
    <dgm:pt modelId="{B7A7A341-8181-45FB-90BE-4BA7E2981228}" type="sibTrans" cxnId="{8DE3ADDE-A966-4B1C-8873-0FD9F1752FE8}">
      <dgm:prSet/>
      <dgm:spPr/>
      <dgm:t>
        <a:bodyPr/>
        <a:lstStyle/>
        <a:p>
          <a:endParaRPr lang="en-US"/>
        </a:p>
      </dgm:t>
    </dgm:pt>
    <dgm:pt modelId="{FE8416B3-1A74-4B9E-92A4-497522D53BE1}">
      <dgm:prSet phldrT="[Text]" phldr="0"/>
      <dgm:spPr/>
      <dgm:t>
        <a:bodyPr/>
        <a:lstStyle/>
        <a:p>
          <a:pPr rtl="0"/>
          <a:r>
            <a:rPr lang="en-US">
              <a:latin typeface="Arial" panose="020B0604020202020204"/>
            </a:rPr>
            <a:t>25 MHz each pixel update</a:t>
          </a:r>
          <a:endParaRPr lang="en-US"/>
        </a:p>
      </dgm:t>
    </dgm:pt>
    <dgm:pt modelId="{AB33398A-5C1B-46D9-8054-F365F7A926A3}" type="parTrans" cxnId="{FB51B060-B717-4557-A7E7-DD2B609C12CC}">
      <dgm:prSet/>
      <dgm:spPr/>
    </dgm:pt>
    <dgm:pt modelId="{D1DE35CA-DA9D-40DE-B773-91D5F67D8028}" type="sibTrans" cxnId="{FB51B060-B717-4557-A7E7-DD2B609C12CC}">
      <dgm:prSet/>
      <dgm:spPr/>
      <dgm:t>
        <a:bodyPr/>
        <a:lstStyle/>
        <a:p>
          <a:endParaRPr lang="en-US"/>
        </a:p>
      </dgm:t>
    </dgm:pt>
    <dgm:pt modelId="{01331FA6-795E-479C-B7BF-71CE04DBCEF4}">
      <dgm:prSet phldrT="[Text]" phldr="0"/>
      <dgm:spPr/>
      <dgm:t>
        <a:bodyPr/>
        <a:lstStyle/>
        <a:p>
          <a:pPr rtl="0"/>
          <a:r>
            <a:rPr lang="en-US">
              <a:latin typeface="Arial" panose="020B0604020202020204"/>
            </a:rPr>
            <a:t>Updating frame without flickering at 60 Hz</a:t>
          </a:r>
          <a:endParaRPr lang="en-US"/>
        </a:p>
      </dgm:t>
    </dgm:pt>
    <dgm:pt modelId="{A83EDCBA-97E8-45DC-B40A-61876B98786D}" type="parTrans" cxnId="{6965B0FB-4618-4888-B469-491A08875DD7}">
      <dgm:prSet/>
      <dgm:spPr/>
    </dgm:pt>
    <dgm:pt modelId="{560C4BF5-D1E0-40DE-80EE-52950CF96CA6}" type="sibTrans" cxnId="{6965B0FB-4618-4888-B469-491A08875DD7}">
      <dgm:prSet/>
      <dgm:spPr/>
    </dgm:pt>
    <dgm:pt modelId="{9AAAD2D5-A58E-4D9E-BD94-FFF7ABB63947}" type="pres">
      <dgm:prSet presAssocID="{791D843D-45C4-4F96-850D-BA47FFC18942}" presName="linearFlow" presStyleCnt="0">
        <dgm:presLayoutVars>
          <dgm:resizeHandles val="exact"/>
        </dgm:presLayoutVars>
      </dgm:prSet>
      <dgm:spPr/>
    </dgm:pt>
    <dgm:pt modelId="{7879C2BE-3A58-4A50-9BD7-E286C5B9FC3E}" type="pres">
      <dgm:prSet presAssocID="{DB7372DA-F28D-4B8E-AC76-4C0D3F73CB14}" presName="node" presStyleLbl="node1" presStyleIdx="0" presStyleCnt="3">
        <dgm:presLayoutVars>
          <dgm:bulletEnabled val="1"/>
        </dgm:presLayoutVars>
      </dgm:prSet>
      <dgm:spPr/>
    </dgm:pt>
    <dgm:pt modelId="{05F055A1-529F-4A5C-BB85-F2E81B739252}" type="pres">
      <dgm:prSet presAssocID="{B7A7A341-8181-45FB-90BE-4BA7E2981228}" presName="sibTrans" presStyleLbl="sibTrans2D1" presStyleIdx="0" presStyleCnt="2"/>
      <dgm:spPr/>
    </dgm:pt>
    <dgm:pt modelId="{13825710-C2AD-4EC4-8245-9ADAB9A919AA}" type="pres">
      <dgm:prSet presAssocID="{B7A7A341-8181-45FB-90BE-4BA7E2981228}" presName="connectorText" presStyleLbl="sibTrans2D1" presStyleIdx="0" presStyleCnt="2"/>
      <dgm:spPr/>
    </dgm:pt>
    <dgm:pt modelId="{34271572-EB67-4E11-8823-23662B004672}" type="pres">
      <dgm:prSet presAssocID="{FE8416B3-1A74-4B9E-92A4-497522D53BE1}" presName="node" presStyleLbl="node1" presStyleIdx="1" presStyleCnt="3">
        <dgm:presLayoutVars>
          <dgm:bulletEnabled val="1"/>
        </dgm:presLayoutVars>
      </dgm:prSet>
      <dgm:spPr/>
    </dgm:pt>
    <dgm:pt modelId="{D9B4C3FB-3267-4163-AB17-DA2945D5F26C}" type="pres">
      <dgm:prSet presAssocID="{D1DE35CA-DA9D-40DE-B773-91D5F67D8028}" presName="sibTrans" presStyleLbl="sibTrans2D1" presStyleIdx="1" presStyleCnt="2"/>
      <dgm:spPr/>
    </dgm:pt>
    <dgm:pt modelId="{BB69B498-F055-450D-A584-B8C80CFE7B90}" type="pres">
      <dgm:prSet presAssocID="{D1DE35CA-DA9D-40DE-B773-91D5F67D8028}" presName="connectorText" presStyleLbl="sibTrans2D1" presStyleIdx="1" presStyleCnt="2"/>
      <dgm:spPr/>
    </dgm:pt>
    <dgm:pt modelId="{34DC206C-E408-4CB7-B161-B13C12D70D3C}" type="pres">
      <dgm:prSet presAssocID="{01331FA6-795E-479C-B7BF-71CE04DBCEF4}" presName="node" presStyleLbl="node1" presStyleIdx="2" presStyleCnt="3">
        <dgm:presLayoutVars>
          <dgm:bulletEnabled val="1"/>
        </dgm:presLayoutVars>
      </dgm:prSet>
      <dgm:spPr/>
    </dgm:pt>
  </dgm:ptLst>
  <dgm:cxnLst>
    <dgm:cxn modelId="{8F5AB20C-DA88-439F-A707-F8CF9EDA8B53}" type="presOf" srcId="{B7A7A341-8181-45FB-90BE-4BA7E2981228}" destId="{13825710-C2AD-4EC4-8245-9ADAB9A919AA}" srcOrd="1" destOrd="0" presId="urn:microsoft.com/office/officeart/2005/8/layout/process2"/>
    <dgm:cxn modelId="{2A12502B-BD45-4590-AF78-43FCD9FDFB1D}" type="presOf" srcId="{01331FA6-795E-479C-B7BF-71CE04DBCEF4}" destId="{34DC206C-E408-4CB7-B161-B13C12D70D3C}" srcOrd="0" destOrd="0" presId="urn:microsoft.com/office/officeart/2005/8/layout/process2"/>
    <dgm:cxn modelId="{FB51B060-B717-4557-A7E7-DD2B609C12CC}" srcId="{791D843D-45C4-4F96-850D-BA47FFC18942}" destId="{FE8416B3-1A74-4B9E-92A4-497522D53BE1}" srcOrd="1" destOrd="0" parTransId="{AB33398A-5C1B-46D9-8054-F365F7A926A3}" sibTransId="{D1DE35CA-DA9D-40DE-B773-91D5F67D8028}"/>
    <dgm:cxn modelId="{20D11271-CA30-4F62-A8B8-FD884A517503}" type="presOf" srcId="{B7A7A341-8181-45FB-90BE-4BA7E2981228}" destId="{05F055A1-529F-4A5C-BB85-F2E81B739252}" srcOrd="0" destOrd="0" presId="urn:microsoft.com/office/officeart/2005/8/layout/process2"/>
    <dgm:cxn modelId="{790C2D55-E913-4388-9504-B7DD18CACE89}" type="presOf" srcId="{DB7372DA-F28D-4B8E-AC76-4C0D3F73CB14}" destId="{7879C2BE-3A58-4A50-9BD7-E286C5B9FC3E}" srcOrd="0" destOrd="0" presId="urn:microsoft.com/office/officeart/2005/8/layout/process2"/>
    <dgm:cxn modelId="{89122E88-EE25-4121-9D61-4AB9E7F4D3F3}" type="presOf" srcId="{FE8416B3-1A74-4B9E-92A4-497522D53BE1}" destId="{34271572-EB67-4E11-8823-23662B004672}" srcOrd="0" destOrd="0" presId="urn:microsoft.com/office/officeart/2005/8/layout/process2"/>
    <dgm:cxn modelId="{2B9CCB9F-770F-4468-9A2F-3387B1A9BFE2}" type="presOf" srcId="{D1DE35CA-DA9D-40DE-B773-91D5F67D8028}" destId="{D9B4C3FB-3267-4163-AB17-DA2945D5F26C}" srcOrd="0" destOrd="0" presId="urn:microsoft.com/office/officeart/2005/8/layout/process2"/>
    <dgm:cxn modelId="{61038FAE-D8CA-4C9E-8851-973A5749C8E4}" type="presOf" srcId="{D1DE35CA-DA9D-40DE-B773-91D5F67D8028}" destId="{BB69B498-F055-450D-A584-B8C80CFE7B90}" srcOrd="1" destOrd="0" presId="urn:microsoft.com/office/officeart/2005/8/layout/process2"/>
    <dgm:cxn modelId="{8DE3ADDE-A966-4B1C-8873-0FD9F1752FE8}" srcId="{791D843D-45C4-4F96-850D-BA47FFC18942}" destId="{DB7372DA-F28D-4B8E-AC76-4C0D3F73CB14}" srcOrd="0" destOrd="0" parTransId="{C58C53A5-D8C7-4525-87EA-CB455882CE90}" sibTransId="{B7A7A341-8181-45FB-90BE-4BA7E2981228}"/>
    <dgm:cxn modelId="{1A1726DF-B58C-4E24-805C-4617900C939C}" type="presOf" srcId="{791D843D-45C4-4F96-850D-BA47FFC18942}" destId="{9AAAD2D5-A58E-4D9E-BD94-FFF7ABB63947}" srcOrd="0" destOrd="0" presId="urn:microsoft.com/office/officeart/2005/8/layout/process2"/>
    <dgm:cxn modelId="{6965B0FB-4618-4888-B469-491A08875DD7}" srcId="{791D843D-45C4-4F96-850D-BA47FFC18942}" destId="{01331FA6-795E-479C-B7BF-71CE04DBCEF4}" srcOrd="2" destOrd="0" parTransId="{A83EDCBA-97E8-45DC-B40A-61876B98786D}" sibTransId="{560C4BF5-D1E0-40DE-80EE-52950CF96CA6}"/>
    <dgm:cxn modelId="{8A605818-5864-4616-BC20-40A66220B3C3}" type="presParOf" srcId="{9AAAD2D5-A58E-4D9E-BD94-FFF7ABB63947}" destId="{7879C2BE-3A58-4A50-9BD7-E286C5B9FC3E}" srcOrd="0" destOrd="0" presId="urn:microsoft.com/office/officeart/2005/8/layout/process2"/>
    <dgm:cxn modelId="{FF8BD9F3-5DA6-40DF-BD30-2C3437825CDF}" type="presParOf" srcId="{9AAAD2D5-A58E-4D9E-BD94-FFF7ABB63947}" destId="{05F055A1-529F-4A5C-BB85-F2E81B739252}" srcOrd="1" destOrd="0" presId="urn:microsoft.com/office/officeart/2005/8/layout/process2"/>
    <dgm:cxn modelId="{EAF694EF-554A-4FCF-8C87-017A073913EE}" type="presParOf" srcId="{05F055A1-529F-4A5C-BB85-F2E81B739252}" destId="{13825710-C2AD-4EC4-8245-9ADAB9A919AA}" srcOrd="0" destOrd="0" presId="urn:microsoft.com/office/officeart/2005/8/layout/process2"/>
    <dgm:cxn modelId="{B09EB367-8F82-4F50-A224-EA02A5BD820B}" type="presParOf" srcId="{9AAAD2D5-A58E-4D9E-BD94-FFF7ABB63947}" destId="{34271572-EB67-4E11-8823-23662B004672}" srcOrd="2" destOrd="0" presId="urn:microsoft.com/office/officeart/2005/8/layout/process2"/>
    <dgm:cxn modelId="{24F41744-1EA6-4709-9244-CE5B054C6BA8}" type="presParOf" srcId="{9AAAD2D5-A58E-4D9E-BD94-FFF7ABB63947}" destId="{D9B4C3FB-3267-4163-AB17-DA2945D5F26C}" srcOrd="3" destOrd="0" presId="urn:microsoft.com/office/officeart/2005/8/layout/process2"/>
    <dgm:cxn modelId="{57B3F4E3-E88A-43ED-955F-DC9D8B3B1356}" type="presParOf" srcId="{D9B4C3FB-3267-4163-AB17-DA2945D5F26C}" destId="{BB69B498-F055-450D-A584-B8C80CFE7B90}" srcOrd="0" destOrd="0" presId="urn:microsoft.com/office/officeart/2005/8/layout/process2"/>
    <dgm:cxn modelId="{63CD536A-8541-492D-B4FC-DA22E465ED98}" type="presParOf" srcId="{9AAAD2D5-A58E-4D9E-BD94-FFF7ABB63947}" destId="{34DC206C-E408-4CB7-B161-B13C12D70D3C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79C2BE-3A58-4A50-9BD7-E286C5B9FC3E}">
      <dsp:nvSpPr>
        <dsp:cNvPr id="0" name=""/>
        <dsp:cNvSpPr/>
      </dsp:nvSpPr>
      <dsp:spPr>
        <a:xfrm>
          <a:off x="1337310" y="0"/>
          <a:ext cx="1897379" cy="914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rial" panose="020B0604020202020204"/>
            </a:rPr>
            <a:t>640 * 480 pixels</a:t>
          </a:r>
          <a:endParaRPr lang="en-US" sz="1800" kern="1200"/>
        </a:p>
      </dsp:txBody>
      <dsp:txXfrm>
        <a:off x="1364092" y="26782"/>
        <a:ext cx="1843815" cy="860835"/>
      </dsp:txXfrm>
    </dsp:sp>
    <dsp:sp modelId="{05F055A1-529F-4A5C-BB85-F2E81B739252}">
      <dsp:nvSpPr>
        <dsp:cNvPr id="0" name=""/>
        <dsp:cNvSpPr/>
      </dsp:nvSpPr>
      <dsp:spPr>
        <a:xfrm rot="5400000">
          <a:off x="2114550" y="937260"/>
          <a:ext cx="342899" cy="4114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162556" y="971550"/>
        <a:ext cx="246887" cy="240029"/>
      </dsp:txXfrm>
    </dsp:sp>
    <dsp:sp modelId="{34271572-EB67-4E11-8823-23662B004672}">
      <dsp:nvSpPr>
        <dsp:cNvPr id="0" name=""/>
        <dsp:cNvSpPr/>
      </dsp:nvSpPr>
      <dsp:spPr>
        <a:xfrm>
          <a:off x="1337310" y="1371600"/>
          <a:ext cx="1897379" cy="914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rial" panose="020B0604020202020204"/>
            </a:rPr>
            <a:t>25 MHz each pixel update</a:t>
          </a:r>
          <a:endParaRPr lang="en-US" sz="1800" kern="1200"/>
        </a:p>
      </dsp:txBody>
      <dsp:txXfrm>
        <a:off x="1364092" y="1398382"/>
        <a:ext cx="1843815" cy="860835"/>
      </dsp:txXfrm>
    </dsp:sp>
    <dsp:sp modelId="{D9B4C3FB-3267-4163-AB17-DA2945D5F26C}">
      <dsp:nvSpPr>
        <dsp:cNvPr id="0" name=""/>
        <dsp:cNvSpPr/>
      </dsp:nvSpPr>
      <dsp:spPr>
        <a:xfrm rot="5400000">
          <a:off x="2114550" y="2308859"/>
          <a:ext cx="342899" cy="4114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162556" y="2343149"/>
        <a:ext cx="246887" cy="240029"/>
      </dsp:txXfrm>
    </dsp:sp>
    <dsp:sp modelId="{34DC206C-E408-4CB7-B161-B13C12D70D3C}">
      <dsp:nvSpPr>
        <dsp:cNvPr id="0" name=""/>
        <dsp:cNvSpPr/>
      </dsp:nvSpPr>
      <dsp:spPr>
        <a:xfrm>
          <a:off x="1337310" y="2743199"/>
          <a:ext cx="1897379" cy="914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rial" panose="020B0604020202020204"/>
            </a:rPr>
            <a:t>Updating frame without flickering at 60 Hz</a:t>
          </a:r>
          <a:endParaRPr lang="en-US" sz="1800" kern="1200"/>
        </a:p>
      </dsp:txBody>
      <dsp:txXfrm>
        <a:off x="1364092" y="2769981"/>
        <a:ext cx="1843815" cy="8608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0239D73C-AF14-7643-8BC7-209F4FB10DDF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52A25F9-16D3-E64A-8639-7B020C319E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800" b="0" i="0">
                <a:solidFill>
                  <a:schemeClr val="tx1"/>
                </a:solidFill>
                <a:latin typeface="+mn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rgbClr val="093E99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Presentation</a:t>
            </a:r>
            <a:br>
              <a:rPr lang="en-US"/>
            </a:br>
            <a:r>
              <a:rPr lang="en-US"/>
              <a:t>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3F8148-DEBC-2F28-E99D-892908910F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966168"/>
            <a:ext cx="4324350" cy="89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41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10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C6EF38F-8DF7-3941-B22C-502232E4CB0B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098566" y="1079500"/>
            <a:ext cx="7093434" cy="5778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4248912" cy="590931"/>
          </a:xfrm>
        </p:spPr>
        <p:txBody>
          <a:bodyPr/>
          <a:lstStyle/>
          <a:p>
            <a:r>
              <a:rPr lang="en-US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4248912" cy="39682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6167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hree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4248912" cy="590931"/>
          </a:xfrm>
        </p:spPr>
        <p:txBody>
          <a:bodyPr/>
          <a:lstStyle/>
          <a:p>
            <a:r>
              <a:rPr lang="en-US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4248912" cy="39682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CAA554F-B37C-9E47-B5E4-82235D4EC6CD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114631" y="1066800"/>
            <a:ext cx="7077369" cy="293259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  <a:p>
            <a:r>
              <a:rPr lang="en-US"/>
              <a:t>Drag picture to placeholder or click icon to add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F5FDDA2-E7AF-294B-ACDF-BDB5997277BC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114631" y="3998296"/>
            <a:ext cx="360252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2499D1A-BF4E-8444-BF94-86863CA11648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8701089" y="3998296"/>
            <a:ext cx="349091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5408519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06A37-D6A5-0C40-A676-03633A9FD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21EA68-2B0A-7648-9710-0081FFDD7D68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0" y="1066800"/>
            <a:ext cx="12192000" cy="5791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7604589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4248912" cy="39682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hart Placeholder 2">
            <a:extLst>
              <a:ext uri="{FF2B5EF4-FFF2-40B4-BE49-F238E27FC236}">
                <a16:creationId xmlns:a16="http://schemas.microsoft.com/office/drawing/2014/main" id="{7B782143-2792-E14B-AE51-0FFA9028EB8A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5161935" y="1976285"/>
            <a:ext cx="6325152" cy="396731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/>
          </a:p>
          <a:p>
            <a:r>
              <a:rPr lang="en-US"/>
              <a:t>Drag chart to placeholder or click icon to add chart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94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+mn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Presentation</a:t>
            </a:r>
            <a:br>
              <a:rPr lang="en-US"/>
            </a:br>
            <a:r>
              <a:rPr lang="en-US"/>
              <a:t>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3D37D2-1E0E-84FA-90C4-E81313D4B3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702940"/>
            <a:ext cx="5600700" cy="115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48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+mn-lt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D83F41-D41C-9EA6-1CFE-0EBA72EF03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3886200" cy="80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21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rgbClr val="093E99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Autofit/>
          </a:bodyPr>
          <a:lstStyle>
            <a:lvl1pPr marL="0" indent="0" algn="l">
              <a:buNone/>
              <a:defRPr sz="2800" b="0" baseline="0">
                <a:solidFill>
                  <a:schemeClr val="tx1"/>
                </a:solidFill>
                <a:latin typeface="+mn-lt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051200-D1F7-415D-D29B-7E2EFFEA74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3981450" cy="82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564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6951472" cy="59093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6951472" cy="39682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2402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6951472" cy="59093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6951472" cy="3968249"/>
          </a:xfrm>
        </p:spPr>
        <p:txBody>
          <a:bodyPr/>
          <a:lstStyle>
            <a:lvl1pPr>
              <a:buClr>
                <a:srgbClr val="0A3E99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3219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Doub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52B2E-D090-724F-8681-FBE0CDA2F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10515600" cy="59093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59530-982F-0F4F-B296-9DB2F44D8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6928" y="2185416"/>
            <a:ext cx="4500372" cy="39486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0367C6-4AC8-9C47-BDFA-A5613CF90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10200" y="2185416"/>
            <a:ext cx="4498848" cy="395020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9462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5C5C1-32E2-374C-809B-D54BEC11E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10515600" cy="590931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8817A-73B4-F340-8D0E-FB813E55F79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66928" y="2185416"/>
            <a:ext cx="5138928" cy="393192"/>
          </a:xfrm>
        </p:spPr>
        <p:txBody>
          <a:bodyPr anchor="t" anchorCtr="0">
            <a:spAutoFit/>
          </a:bodyPr>
          <a:lstStyle>
            <a:lvl1pPr marL="0" indent="0">
              <a:buNone/>
              <a:defRPr sz="1600" b="1" cap="all" baseline="0">
                <a:solidFill>
                  <a:srgbClr val="093E9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126641-0094-3D49-865E-3DB9ECAC43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6928" y="2593340"/>
            <a:ext cx="5140515" cy="3535744"/>
          </a:xfrm>
        </p:spPr>
        <p:txBody>
          <a:bodyPr/>
          <a:lstStyle>
            <a:lvl1pPr marL="285750" indent="-285750"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E11705-25F9-194A-9D2F-C9FEEA3A574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2185416"/>
            <a:ext cx="5138928" cy="379078"/>
          </a:xfrm>
        </p:spPr>
        <p:txBody>
          <a:bodyPr anchor="t" anchorCtr="0">
            <a:spAutoFit/>
          </a:bodyPr>
          <a:lstStyle>
            <a:lvl1pPr marL="0" indent="0">
              <a:buNone/>
              <a:defRPr sz="1600" b="1" cap="all" baseline="0">
                <a:solidFill>
                  <a:srgbClr val="093E9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978716-6004-6344-B5D2-C780B062C9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90800"/>
            <a:ext cx="5138928" cy="3538728"/>
          </a:xfrm>
        </p:spPr>
        <p:txBody>
          <a:bodyPr/>
          <a:lstStyle>
            <a:lvl1pPr marL="285750" indent="-285750"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844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A2439-3BDA-DB47-AA02-5590274D4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9253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1614BA-85C5-BA49-A402-F7BCCCDB2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10515600" cy="59093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66ADF-AEA5-DC4B-841D-168372B89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928" y="2185416"/>
            <a:ext cx="10515600" cy="39682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439930E-F253-DE46-B952-3E0957740773}"/>
              </a:ext>
            </a:extLst>
          </p:cNvPr>
          <p:cNvSpPr txBox="1">
            <a:spLocks/>
          </p:cNvSpPr>
          <p:nvPr userDrawn="1"/>
        </p:nvSpPr>
        <p:spPr>
          <a:xfrm>
            <a:off x="6938176" y="63197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53C135-CEC6-A548-8917-8F7FEB82358B}" type="slidenum">
              <a:rPr lang="en-US" b="1" smtClean="0"/>
              <a:pPr/>
              <a:t>‹#›</a:t>
            </a:fld>
            <a:endParaRPr lang="en-US" b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EAF24D-EC56-FA8A-B195-1F9551D20BD8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0" y="0"/>
            <a:ext cx="3886200" cy="80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71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8" r:id="rId2"/>
    <p:sldLayoutId id="2147483663" r:id="rId3"/>
    <p:sldLayoutId id="2147483669" r:id="rId4"/>
    <p:sldLayoutId id="2147483650" r:id="rId5"/>
    <p:sldLayoutId id="2147483664" r:id="rId6"/>
    <p:sldLayoutId id="2147483652" r:id="rId7"/>
    <p:sldLayoutId id="2147483653" r:id="rId8"/>
    <p:sldLayoutId id="2147483654" r:id="rId9"/>
    <p:sldLayoutId id="2147483655" r:id="rId10"/>
    <p:sldLayoutId id="2147483665" r:id="rId11"/>
    <p:sldLayoutId id="2147483666" r:id="rId12"/>
    <p:sldLayoutId id="2147483660" r:id="rId13"/>
    <p:sldLayoutId id="2147483667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rgbClr val="093E99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esentation Title">
            <a:extLst>
              <a:ext uri="{FF2B5EF4-FFF2-40B4-BE49-F238E27FC236}">
                <a16:creationId xmlns:a16="http://schemas.microsoft.com/office/drawing/2014/main" id="{1089AC9A-5D7D-5A4C-8605-7607252D4F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664" y="51371"/>
            <a:ext cx="8804132" cy="2386584"/>
          </a:xfrm>
        </p:spPr>
        <p:txBody>
          <a:bodyPr/>
          <a:lstStyle/>
          <a:p>
            <a:r>
              <a:rPr lang="en-IN" dirty="0"/>
              <a:t>Miniaturized Graphic Engine</a:t>
            </a:r>
            <a:endParaRPr lang="en-US" dirty="0"/>
          </a:p>
        </p:txBody>
      </p:sp>
      <p:sp>
        <p:nvSpPr>
          <p:cNvPr id="7" name="Sub-topic">
            <a:extLst>
              <a:ext uri="{FF2B5EF4-FFF2-40B4-BE49-F238E27FC236}">
                <a16:creationId xmlns:a16="http://schemas.microsoft.com/office/drawing/2014/main" id="{9C71998B-4791-F94C-B599-D1D7674364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7664" y="3763718"/>
            <a:ext cx="6638544" cy="1650381"/>
          </a:xfr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 sz="1600" dirty="0"/>
              <a:t>Hemanth Raj (23120)</a:t>
            </a:r>
          </a:p>
          <a:p>
            <a:r>
              <a:rPr lang="en-US" sz="1600" dirty="0" err="1"/>
              <a:t>Kishan</a:t>
            </a:r>
            <a:r>
              <a:rPr lang="en-US" sz="1600" dirty="0"/>
              <a:t> </a:t>
            </a:r>
            <a:r>
              <a:rPr lang="en-US" sz="1600" dirty="0" err="1"/>
              <a:t>Baranwal</a:t>
            </a:r>
            <a:r>
              <a:rPr lang="en-US" sz="1600" dirty="0"/>
              <a:t> (23483)</a:t>
            </a:r>
          </a:p>
          <a:p>
            <a:r>
              <a:rPr lang="en-US" sz="1600" dirty="0"/>
              <a:t>Kushal Gowda (22445)</a:t>
            </a:r>
          </a:p>
          <a:p>
            <a:r>
              <a:rPr lang="en-US" sz="1600" dirty="0"/>
              <a:t>Rahul Kumar (23773)</a:t>
            </a:r>
          </a:p>
        </p:txBody>
      </p:sp>
      <p:sp>
        <p:nvSpPr>
          <p:cNvPr id="3" name="Presentation Title">
            <a:extLst>
              <a:ext uri="{FF2B5EF4-FFF2-40B4-BE49-F238E27FC236}">
                <a16:creationId xmlns:a16="http://schemas.microsoft.com/office/drawing/2014/main" id="{094E4AC8-1C13-E690-4C01-7A99838C1A2D}"/>
              </a:ext>
            </a:extLst>
          </p:cNvPr>
          <p:cNvSpPr txBox="1">
            <a:spLocks/>
          </p:cNvSpPr>
          <p:nvPr/>
        </p:nvSpPr>
        <p:spPr>
          <a:xfrm>
            <a:off x="657664" y="2517168"/>
            <a:ext cx="8264867" cy="577115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6000" b="1" i="0" kern="1200" cap="all" baseline="0">
                <a:solidFill>
                  <a:srgbClr val="093E99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IN" sz="200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Digital Systems Design with FPGA (Prof. Debayan Das)</a:t>
            </a:r>
          </a:p>
        </p:txBody>
      </p:sp>
    </p:spTree>
    <p:extLst>
      <p:ext uri="{BB962C8B-B14F-4D97-AF65-F5344CB8AC3E}">
        <p14:creationId xmlns:p14="http://schemas.microsoft.com/office/powerpoint/2010/main" val="407818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Title">
            <a:extLst>
              <a:ext uri="{FF2B5EF4-FFF2-40B4-BE49-F238E27FC236}">
                <a16:creationId xmlns:a16="http://schemas.microsoft.com/office/drawing/2014/main" id="{3AC14BE6-0C46-714B-B7A3-48A9E49B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7" y="1064169"/>
            <a:ext cx="7766367" cy="480131"/>
          </a:xfrm>
        </p:spPr>
        <p:txBody>
          <a:bodyPr/>
          <a:lstStyle/>
          <a:p>
            <a:r>
              <a:rPr lang="en-US" sz="2800" err="1">
                <a:cs typeface="Arial"/>
              </a:rPr>
              <a:t>Bresenham's</a:t>
            </a:r>
            <a:r>
              <a:rPr lang="en-US" sz="2800">
                <a:cs typeface="Arial"/>
              </a:rPr>
              <a:t> Line Algorithm:-</a:t>
            </a:r>
            <a:endParaRPr lang="en-US" sz="1800">
              <a:solidFill>
                <a:srgbClr val="2A2A2A"/>
              </a:solidFill>
              <a:cs typeface="Arial"/>
            </a:endParaRPr>
          </a:p>
        </p:txBody>
      </p:sp>
      <p:sp>
        <p:nvSpPr>
          <p:cNvPr id="7" name="Slide Text">
            <a:extLst>
              <a:ext uri="{FF2B5EF4-FFF2-40B4-BE49-F238E27FC236}">
                <a16:creationId xmlns:a16="http://schemas.microsoft.com/office/drawing/2014/main" id="{A2A3C99A-42DB-A146-F491-A31580A2F2CF}"/>
              </a:ext>
            </a:extLst>
          </p:cNvPr>
          <p:cNvSpPr txBox="1">
            <a:spLocks/>
          </p:cNvSpPr>
          <p:nvPr/>
        </p:nvSpPr>
        <p:spPr>
          <a:xfrm>
            <a:off x="153271" y="1549101"/>
            <a:ext cx="10744116" cy="48499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2A2A2A"/>
                </a:solidFill>
                <a:latin typeface="Source Sans Pro"/>
                <a:ea typeface="Source Sans Pro"/>
              </a:rPr>
              <a:t>Now the incremented y and x is </a:t>
            </a:r>
            <a:r>
              <a:rPr lang="en-US" err="1">
                <a:solidFill>
                  <a:srgbClr val="2A2A2A"/>
                </a:solidFill>
                <a:latin typeface="Source Sans Pro"/>
                <a:ea typeface="Source Sans Pro"/>
              </a:rPr>
              <a:t>chacked</a:t>
            </a:r>
            <a:r>
              <a:rPr lang="en-US">
                <a:solidFill>
                  <a:srgbClr val="2A2A2A"/>
                </a:solidFill>
                <a:latin typeface="Source Sans Pro"/>
                <a:ea typeface="Source Sans Pro"/>
              </a:rPr>
              <a:t> again in  line equation F(x0 , yo+½), to find whether the new point is above the line or below the line.</a:t>
            </a:r>
          </a:p>
          <a:p>
            <a:r>
              <a:rPr lang="en-US">
                <a:solidFill>
                  <a:srgbClr val="2A2A2A"/>
                </a:solidFill>
                <a:latin typeface="Source Sans Pro"/>
                <a:ea typeface="Source Sans Pro"/>
                <a:cs typeface="Arial"/>
              </a:rPr>
              <a:t>Similarly for m &gt;1, Y =Y+1; and X need to check for line </a:t>
            </a:r>
            <a:r>
              <a:rPr lang="en-US" err="1">
                <a:solidFill>
                  <a:srgbClr val="2A2A2A"/>
                </a:solidFill>
                <a:latin typeface="Source Sans Pro"/>
                <a:ea typeface="Source Sans Pro"/>
                <a:cs typeface="Arial"/>
              </a:rPr>
              <a:t>positon</a:t>
            </a:r>
            <a:r>
              <a:rPr lang="en-US">
                <a:solidFill>
                  <a:srgbClr val="2A2A2A"/>
                </a:solidFill>
                <a:latin typeface="Source Sans Pro"/>
                <a:ea typeface="Source Sans Pro"/>
                <a:cs typeface="Arial"/>
              </a:rPr>
              <a:t>, </a:t>
            </a:r>
          </a:p>
          <a:p>
            <a:r>
              <a:rPr lang="en-US">
                <a:solidFill>
                  <a:srgbClr val="2A2A2A"/>
                </a:solidFill>
                <a:latin typeface="Source Sans Pro"/>
                <a:ea typeface="Source Sans Pro"/>
                <a:cs typeface="Arial"/>
              </a:rPr>
              <a:t>For m&lt;0, complete algorithm follows with slope=(- </a:t>
            </a:r>
            <a:r>
              <a:rPr lang="en-US" err="1">
                <a:solidFill>
                  <a:srgbClr val="2A2A2A"/>
                </a:solidFill>
                <a:latin typeface="Source Sans Pro"/>
                <a:ea typeface="Source Sans Pro"/>
                <a:cs typeface="Arial"/>
              </a:rPr>
              <a:t>Δy</a:t>
            </a:r>
            <a:r>
              <a:rPr lang="en-US">
                <a:solidFill>
                  <a:srgbClr val="2A2A2A"/>
                </a:solidFill>
                <a:latin typeface="Source Sans Pro"/>
                <a:ea typeface="Source Sans Pro"/>
                <a:cs typeface="Arial"/>
              </a:rPr>
              <a:t> /</a:t>
            </a:r>
            <a:r>
              <a:rPr lang="en-US">
                <a:solidFill>
                  <a:srgbClr val="2A2A2A"/>
                </a:solidFill>
                <a:ea typeface="+mn-lt"/>
                <a:cs typeface="+mn-lt"/>
              </a:rPr>
              <a:t>Δ</a:t>
            </a:r>
            <a:r>
              <a:rPr lang="en-US">
                <a:solidFill>
                  <a:srgbClr val="2A2A2A"/>
                </a:solidFill>
                <a:latin typeface="Source Sans Pro"/>
                <a:ea typeface="Source Sans Pro"/>
                <a:cs typeface="Arial"/>
              </a:rPr>
              <a:t> x).</a:t>
            </a:r>
          </a:p>
          <a:p>
            <a:endParaRPr lang="en-US">
              <a:solidFill>
                <a:srgbClr val="2A2A2A"/>
              </a:solidFill>
              <a:latin typeface="Source Sans Pro"/>
              <a:ea typeface="Source Sans Pro"/>
              <a:cs typeface="Arial"/>
            </a:endParaRPr>
          </a:p>
          <a:p>
            <a:endParaRPr lang="en-US">
              <a:solidFill>
                <a:srgbClr val="2A2A2A"/>
              </a:solidFill>
              <a:latin typeface="Source Sans Pro"/>
              <a:ea typeface="Source Sans Pro"/>
              <a:cs typeface="Arial"/>
            </a:endParaRPr>
          </a:p>
          <a:p>
            <a:pPr marL="0" indent="0">
              <a:buNone/>
            </a:pPr>
            <a:endParaRPr lang="en-US">
              <a:solidFill>
                <a:srgbClr val="2A2A2A"/>
              </a:solidFill>
              <a:latin typeface="Source Sans Pro"/>
              <a:ea typeface="Source Sans Pro"/>
              <a:cs typeface="Arial"/>
            </a:endParaRPr>
          </a:p>
        </p:txBody>
      </p:sp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C0463A5F-2280-4800-B892-C7FFF30E2B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39" t="9206" r="25939" b="14286"/>
          <a:stretch/>
        </p:blipFill>
        <p:spPr>
          <a:xfrm>
            <a:off x="476681" y="3724345"/>
            <a:ext cx="3641077" cy="2797632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2DFDA15-F326-CDC2-6CB6-C2AEEC52C5F1}"/>
              </a:ext>
            </a:extLst>
          </p:cNvPr>
          <p:cNvCxnSpPr/>
          <p:nvPr/>
        </p:nvCxnSpPr>
        <p:spPr>
          <a:xfrm flipV="1">
            <a:off x="313395" y="3512076"/>
            <a:ext cx="3222170" cy="21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A6B6C55-D5D0-5E85-B839-BB67E09AF0C3}"/>
              </a:ext>
            </a:extLst>
          </p:cNvPr>
          <p:cNvCxnSpPr/>
          <p:nvPr/>
        </p:nvCxnSpPr>
        <p:spPr>
          <a:xfrm flipH="1">
            <a:off x="216784" y="3524320"/>
            <a:ext cx="43541" cy="2873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1BE7FDB-8EE4-6A31-797F-AF97E88A8633}"/>
              </a:ext>
            </a:extLst>
          </p:cNvPr>
          <p:cNvSpPr txBox="1"/>
          <p:nvPr/>
        </p:nvSpPr>
        <p:spPr>
          <a:xfrm>
            <a:off x="73860" y="6332737"/>
            <a:ext cx="326716" cy="3811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Arial"/>
              </a:rPr>
              <a:t>y</a:t>
            </a:r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8D50CB-6298-49BD-63C2-7431CD8B42CB}"/>
              </a:ext>
            </a:extLst>
          </p:cNvPr>
          <p:cNvSpPr txBox="1"/>
          <p:nvPr/>
        </p:nvSpPr>
        <p:spPr>
          <a:xfrm>
            <a:off x="2960833" y="3149201"/>
            <a:ext cx="5036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Arial"/>
              </a:rPr>
              <a:t>x</a:t>
            </a:r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013AEA-BCD4-2812-469D-0AC79236EE0A}"/>
              </a:ext>
            </a:extLst>
          </p:cNvPr>
          <p:cNvSpPr txBox="1"/>
          <p:nvPr/>
        </p:nvSpPr>
        <p:spPr>
          <a:xfrm>
            <a:off x="1600503" y="6554633"/>
            <a:ext cx="22325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Slope(m) =  -</a:t>
            </a:r>
            <a:r>
              <a:rPr lang="en-US" err="1">
                <a:cs typeface="Arial"/>
              </a:rPr>
              <a:t>ve</a:t>
            </a:r>
            <a:endParaRPr lang="en-US" err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8C3D19-8FA1-8820-7F5E-AE91A4C1A4D5}"/>
              </a:ext>
            </a:extLst>
          </p:cNvPr>
          <p:cNvSpPr txBox="1"/>
          <p:nvPr/>
        </p:nvSpPr>
        <p:spPr>
          <a:xfrm>
            <a:off x="10448403" y="2406"/>
            <a:ext cx="7276338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/>
              <a:t>Line Drawing</a:t>
            </a:r>
            <a:endParaRPr lang="en-US" dirty="0"/>
          </a:p>
        </p:txBody>
      </p:sp>
      <p:pic>
        <p:nvPicPr>
          <p:cNvPr id="4" name="Picture 3" descr="File:LineBresenham.gif - Wikimedia Commons">
            <a:extLst>
              <a:ext uri="{FF2B5EF4-FFF2-40B4-BE49-F238E27FC236}">
                <a16:creationId xmlns:a16="http://schemas.microsoft.com/office/drawing/2014/main" id="{56FA7702-244C-ECA9-0AF0-627E6ED93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286" y="3338896"/>
            <a:ext cx="5674608" cy="30967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E7B199-4ECE-F245-6330-19626048334A}"/>
              </a:ext>
            </a:extLst>
          </p:cNvPr>
          <p:cNvSpPr txBox="1"/>
          <p:nvPr/>
        </p:nvSpPr>
        <p:spPr>
          <a:xfrm>
            <a:off x="5594684" y="3398920"/>
            <a:ext cx="9525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Arial"/>
              </a:rPr>
              <a:t>(x1,y1)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744276-16F7-4082-78FF-41F382D55EC3}"/>
              </a:ext>
            </a:extLst>
          </p:cNvPr>
          <p:cNvSpPr txBox="1"/>
          <p:nvPr/>
        </p:nvSpPr>
        <p:spPr>
          <a:xfrm>
            <a:off x="9946105" y="5965656"/>
            <a:ext cx="9525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Arial"/>
              </a:rPr>
              <a:t>(x2,y2)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793D87-6678-D632-366A-D709CC329842}"/>
              </a:ext>
            </a:extLst>
          </p:cNvPr>
          <p:cNvSpPr txBox="1"/>
          <p:nvPr/>
        </p:nvSpPr>
        <p:spPr>
          <a:xfrm>
            <a:off x="5594684" y="6517104"/>
            <a:ext cx="506328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cs typeface="Arial"/>
              </a:rPr>
              <a:t>Tracing of line b/w two point using </a:t>
            </a:r>
            <a:r>
              <a:rPr lang="en-US" sz="1600" err="1">
                <a:cs typeface="Arial"/>
              </a:rPr>
              <a:t>Bresenham's</a:t>
            </a:r>
            <a:r>
              <a:rPr lang="en-US" sz="1600">
                <a:cs typeface="Arial"/>
              </a:rPr>
              <a:t> algo.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193111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FD064-2A97-C5FE-7B82-582BB217D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139" y="1174016"/>
            <a:ext cx="10515600" cy="535531"/>
          </a:xfrm>
        </p:spPr>
        <p:txBody>
          <a:bodyPr/>
          <a:lstStyle/>
          <a:p>
            <a:r>
              <a:rPr lang="en-US" sz="3200">
                <a:cs typeface="Arial"/>
              </a:rPr>
              <a:t>Limitations</a:t>
            </a:r>
            <a:endParaRPr lang="en-US" sz="3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12DC2-5DB5-47B8-97BB-3B68BEEAA7A9}"/>
              </a:ext>
            </a:extLst>
          </p:cNvPr>
          <p:cNvSpPr txBox="1"/>
          <p:nvPr/>
        </p:nvSpPr>
        <p:spPr>
          <a:xfrm>
            <a:off x="182479" y="1826797"/>
            <a:ext cx="728511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err="1">
                <a:cs typeface="Arial" panose="020B0604020202020204"/>
              </a:rPr>
              <a:t>Bresenham's</a:t>
            </a:r>
            <a:r>
              <a:rPr lang="en-US" sz="1600">
                <a:cs typeface="Arial" panose="020B0604020202020204"/>
              </a:rPr>
              <a:t> algorithm do not plot static line. </a:t>
            </a:r>
          </a:p>
          <a:p>
            <a:r>
              <a:rPr lang="en-US" sz="1600" err="1">
                <a:cs typeface="Arial" panose="020B0604020202020204"/>
              </a:rPr>
              <a:t>Bresenham's</a:t>
            </a:r>
            <a:r>
              <a:rPr lang="en-US" sz="1600">
                <a:cs typeface="Arial" panose="020B0604020202020204"/>
              </a:rPr>
              <a:t> algorithm is not capable of plotting steep line.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4CB989D-23ED-35C1-0FB7-628422588423}"/>
              </a:ext>
            </a:extLst>
          </p:cNvPr>
          <p:cNvSpPr txBox="1">
            <a:spLocks/>
          </p:cNvSpPr>
          <p:nvPr/>
        </p:nvSpPr>
        <p:spPr>
          <a:xfrm>
            <a:off x="268144" y="2619811"/>
            <a:ext cx="10515600" cy="53553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093E9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cs typeface="Arial"/>
              </a:rPr>
              <a:t>Future Modifications</a:t>
            </a:r>
            <a:endParaRPr lang="en-US" sz="3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A4FDEB-406A-50F6-71A8-6F3AA5877F7B}"/>
              </a:ext>
            </a:extLst>
          </p:cNvPr>
          <p:cNvSpPr txBox="1"/>
          <p:nvPr/>
        </p:nvSpPr>
        <p:spPr>
          <a:xfrm>
            <a:off x="182479" y="3230481"/>
            <a:ext cx="1181701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err="1">
                <a:cs typeface="Arial" panose="020B0604020202020204"/>
              </a:rPr>
              <a:t>Bresenham's</a:t>
            </a:r>
            <a:r>
              <a:rPr lang="en-US" sz="1600">
                <a:cs typeface="Arial" panose="020B0604020202020204"/>
              </a:rPr>
              <a:t> line algorithm should be replaced with Xiaolin Wu's line algorithm to get static and steep line for all slope.</a:t>
            </a:r>
          </a:p>
          <a:p>
            <a:r>
              <a:rPr lang="en-US" sz="1600">
                <a:cs typeface="Arial" panose="020B0604020202020204"/>
              </a:rPr>
              <a:t>So static cube formation with rotation can easily be formed.</a:t>
            </a:r>
          </a:p>
          <a:p>
            <a:r>
              <a:rPr lang="en-US" sz="1600">
                <a:ea typeface="+mn-lt"/>
                <a:cs typeface="+mn-lt"/>
              </a:rPr>
              <a:t>Xiaolin emphasized the significance of pixel intensity when illuminating pixels while plotting lines.</a:t>
            </a:r>
            <a:endParaRPr lang="en-US"/>
          </a:p>
        </p:txBody>
      </p:sp>
      <p:pic>
        <p:nvPicPr>
          <p:cNvPr id="3" name="Picture 2" descr="A red line on a white background&#10;&#10;Description automatically generated">
            <a:extLst>
              <a:ext uri="{FF2B5EF4-FFF2-40B4-BE49-F238E27FC236}">
                <a16:creationId xmlns:a16="http://schemas.microsoft.com/office/drawing/2014/main" id="{C1A72CFD-59DD-250B-F2E0-FD4323CC3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241" y="4224157"/>
            <a:ext cx="3354804" cy="1918893"/>
          </a:xfrm>
          <a:prstGeom prst="rect">
            <a:avLst/>
          </a:prstGeom>
        </p:spPr>
      </p:pic>
      <p:pic>
        <p:nvPicPr>
          <p:cNvPr id="10" name="Picture 9" descr="Anti-aliased Line | Xiaolin Wu's algorithm - GeeksforGeeks">
            <a:extLst>
              <a:ext uri="{FF2B5EF4-FFF2-40B4-BE49-F238E27FC236}">
                <a16:creationId xmlns:a16="http://schemas.microsoft.com/office/drawing/2014/main" id="{87638251-1AE0-FD98-FDB9-EEA6238EB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90" y="4136361"/>
            <a:ext cx="3856119" cy="21045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1439E6-AC80-0CFC-8B4C-CFCE663931E1}"/>
              </a:ext>
            </a:extLst>
          </p:cNvPr>
          <p:cNvSpPr txBox="1"/>
          <p:nvPr/>
        </p:nvSpPr>
        <p:spPr>
          <a:xfrm>
            <a:off x="6025815" y="6146131"/>
            <a:ext cx="3759868" cy="381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Xiaolin Wu's line algorithm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48C3D6-1DEA-DB60-8D2E-FFA5693B2746}"/>
              </a:ext>
            </a:extLst>
          </p:cNvPr>
          <p:cNvSpPr txBox="1"/>
          <p:nvPr/>
        </p:nvSpPr>
        <p:spPr>
          <a:xfrm>
            <a:off x="1303421" y="6236368"/>
            <a:ext cx="31783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Intensity of pixel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542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Title">
            <a:extLst>
              <a:ext uri="{FF2B5EF4-FFF2-40B4-BE49-F238E27FC236}">
                <a16:creationId xmlns:a16="http://schemas.microsoft.com/office/drawing/2014/main" id="{3AC14BE6-0C46-714B-B7A3-48A9E49B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" y="887501"/>
            <a:ext cx="3033149" cy="480131"/>
          </a:xfrm>
        </p:spPr>
        <p:txBody>
          <a:bodyPr/>
          <a:lstStyle/>
          <a:p>
            <a:r>
              <a:rPr lang="en-US" sz="2800"/>
              <a:t>Formation of dots</a:t>
            </a:r>
          </a:p>
        </p:txBody>
      </p:sp>
      <p:sp>
        <p:nvSpPr>
          <p:cNvPr id="2" name="AutoShape 2" descr="USB-C - Wikipedia">
            <a:extLst>
              <a:ext uri="{FF2B5EF4-FFF2-40B4-BE49-F238E27FC236}">
                <a16:creationId xmlns:a16="http://schemas.microsoft.com/office/drawing/2014/main" id="{DDC29B0C-2C3B-C399-6DE5-CE5B5E97490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018D45-FD89-8CD9-2142-358F23C54E0C}"/>
              </a:ext>
            </a:extLst>
          </p:cNvPr>
          <p:cNvSpPr txBox="1"/>
          <p:nvPr/>
        </p:nvSpPr>
        <p:spPr>
          <a:xfrm>
            <a:off x="10039430" y="1316"/>
            <a:ext cx="311870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/>
              <a:t>Background Motion</a:t>
            </a:r>
            <a:endParaRPr lang="en-US"/>
          </a:p>
        </p:txBody>
      </p:sp>
      <p:pic>
        <p:nvPicPr>
          <p:cNvPr id="4" name="Picture 3" descr="A yellow and pink rectangular object with black lines&#10;&#10;Description automatically generated">
            <a:extLst>
              <a:ext uri="{FF2B5EF4-FFF2-40B4-BE49-F238E27FC236}">
                <a16:creationId xmlns:a16="http://schemas.microsoft.com/office/drawing/2014/main" id="{D975B77E-7AD9-2036-E4C3-D6A550CB2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" r="-94" b="15131"/>
          <a:stretch/>
        </p:blipFill>
        <p:spPr>
          <a:xfrm>
            <a:off x="3608" y="4960772"/>
            <a:ext cx="10864935" cy="13288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E8C3B0-E661-D308-6837-236C0EE7A9E1}"/>
              </a:ext>
            </a:extLst>
          </p:cNvPr>
          <p:cNvSpPr txBox="1"/>
          <p:nvPr/>
        </p:nvSpPr>
        <p:spPr>
          <a:xfrm>
            <a:off x="112296" y="1275348"/>
            <a:ext cx="1192730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assign dot0 = ((</a:t>
            </a:r>
            <a:r>
              <a:rPr lang="en-US" sz="1200" err="1"/>
              <a:t>x_pt</a:t>
            </a:r>
            <a:r>
              <a:rPr lang="en-US" sz="1200"/>
              <a:t> &gt;= (x_out_pt0_coordinate - 1)) &amp;&amp; (</a:t>
            </a:r>
            <a:r>
              <a:rPr lang="en-US" sz="1200" err="1"/>
              <a:t>x_pt</a:t>
            </a:r>
            <a:r>
              <a:rPr lang="en-US" sz="1200"/>
              <a:t> &lt; (x_out_pt0_coordinate + 1)) &amp;&amp; (</a:t>
            </a:r>
            <a:r>
              <a:rPr lang="en-US" sz="1200" err="1"/>
              <a:t>y_pt</a:t>
            </a:r>
            <a:r>
              <a:rPr lang="en-US" sz="1200"/>
              <a:t> &gt;= (y_out_pt0_coordinate - 1)) &amp;&amp; (</a:t>
            </a:r>
            <a:r>
              <a:rPr lang="en-US" sz="1200" err="1"/>
              <a:t>y_pt</a:t>
            </a:r>
            <a:r>
              <a:rPr lang="en-US" sz="1200"/>
              <a:t> &lt; (y_out_pt0_coordinate + 1)));</a:t>
            </a:r>
          </a:p>
        </p:txBody>
      </p:sp>
      <p:sp>
        <p:nvSpPr>
          <p:cNvPr id="7" name="Slide Title">
            <a:extLst>
              <a:ext uri="{FF2B5EF4-FFF2-40B4-BE49-F238E27FC236}">
                <a16:creationId xmlns:a16="http://schemas.microsoft.com/office/drawing/2014/main" id="{5BD51A54-B03A-9C4A-DCF5-8EE1F5040B20}"/>
              </a:ext>
            </a:extLst>
          </p:cNvPr>
          <p:cNvSpPr txBox="1">
            <a:spLocks/>
          </p:cNvSpPr>
          <p:nvPr/>
        </p:nvSpPr>
        <p:spPr>
          <a:xfrm>
            <a:off x="3608" y="1581321"/>
            <a:ext cx="4396727" cy="480131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093E9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/>
              <a:t>Formation of rectangle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F5AF5B-19EC-CAC3-23D8-F2E67632F52E}"/>
              </a:ext>
            </a:extLst>
          </p:cNvPr>
          <p:cNvSpPr txBox="1"/>
          <p:nvPr/>
        </p:nvSpPr>
        <p:spPr>
          <a:xfrm>
            <a:off x="102269" y="1927058"/>
            <a:ext cx="1192730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assign dot0 = ((</a:t>
            </a:r>
            <a:r>
              <a:rPr lang="en-US" sz="1200" err="1"/>
              <a:t>x_pt</a:t>
            </a:r>
            <a:r>
              <a:rPr lang="en-US" sz="1200"/>
              <a:t> &gt;= (x_out_pt0_coordinate - W)) &amp;&amp; (</a:t>
            </a:r>
            <a:r>
              <a:rPr lang="en-US" sz="1200" err="1"/>
              <a:t>x_pt</a:t>
            </a:r>
            <a:r>
              <a:rPr lang="en-US" sz="1200"/>
              <a:t> &lt; (x_out_pt0_coordinate + W)) &amp;&amp; (</a:t>
            </a:r>
            <a:r>
              <a:rPr lang="en-US" sz="1200" err="1"/>
              <a:t>y_pt</a:t>
            </a:r>
            <a:r>
              <a:rPr lang="en-US" sz="1200"/>
              <a:t> &gt;= (y_out_pt0_coordinate - L)) &amp;&amp; (</a:t>
            </a:r>
            <a:r>
              <a:rPr lang="en-US" sz="1200" err="1"/>
              <a:t>y_pt</a:t>
            </a:r>
            <a:r>
              <a:rPr lang="en-US" sz="1200"/>
              <a:t> &lt; (y_out_pt0_coordinate + L)));</a:t>
            </a:r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0CB424D4-6999-DB20-F635-D7F44A394400}"/>
              </a:ext>
            </a:extLst>
          </p:cNvPr>
          <p:cNvSpPr txBox="1">
            <a:spLocks/>
          </p:cNvSpPr>
          <p:nvPr/>
        </p:nvSpPr>
        <p:spPr>
          <a:xfrm>
            <a:off x="3608" y="2263110"/>
            <a:ext cx="6091174" cy="480131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093E9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/>
              <a:t>Formation of line of fixed slope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0E261E-3E67-7ADB-C4D1-66CDDB53BB69}"/>
              </a:ext>
            </a:extLst>
          </p:cNvPr>
          <p:cNvSpPr txBox="1"/>
          <p:nvPr/>
        </p:nvSpPr>
        <p:spPr>
          <a:xfrm>
            <a:off x="102269" y="2608847"/>
            <a:ext cx="1192730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ea typeface="+mn-lt"/>
                <a:cs typeface="+mn-lt"/>
              </a:rPr>
              <a:t>if((y0_new &lt; y1) &amp;&amp; </a:t>
            </a:r>
            <a:r>
              <a:rPr lang="en-US" sz="1200" err="1">
                <a:ea typeface="+mn-lt"/>
                <a:cs typeface="+mn-lt"/>
              </a:rPr>
              <a:t>video_on</a:t>
            </a:r>
            <a:r>
              <a:rPr lang="en-US" sz="1200">
                <a:ea typeface="+mn-lt"/>
                <a:cs typeface="+mn-lt"/>
              </a:rPr>
              <a:t> &amp;&amp; (x == x0_new) &amp;&amp; (y == y0_new))</a:t>
            </a:r>
            <a:endParaRPr lang="en-US">
              <a:ea typeface="+mn-lt"/>
              <a:cs typeface="+mn-lt"/>
            </a:endParaRPr>
          </a:p>
          <a:p>
            <a:r>
              <a:rPr lang="en-US" sz="1200">
                <a:ea typeface="+mn-lt"/>
                <a:cs typeface="+mn-lt"/>
              </a:rPr>
              <a:t>y0_new &lt;= y0_new + dx; </a:t>
            </a:r>
            <a:endParaRPr lang="en-US">
              <a:ea typeface="+mn-lt"/>
              <a:cs typeface="+mn-lt"/>
            </a:endParaRPr>
          </a:p>
          <a:p>
            <a:r>
              <a:rPr lang="en-US" sz="1200">
                <a:ea typeface="+mn-lt"/>
                <a:cs typeface="+mn-lt"/>
              </a:rPr>
              <a:t>if((x0_new &lt; x1) &amp;&amp; </a:t>
            </a:r>
            <a:r>
              <a:rPr lang="en-US" sz="1200" err="1">
                <a:ea typeface="+mn-lt"/>
                <a:cs typeface="+mn-lt"/>
              </a:rPr>
              <a:t>video_on</a:t>
            </a:r>
            <a:r>
              <a:rPr lang="en-US" sz="1200">
                <a:ea typeface="+mn-lt"/>
                <a:cs typeface="+mn-lt"/>
              </a:rPr>
              <a:t> &amp;&amp;(x == x0_new) &amp;&amp; (y == y0_new))</a:t>
            </a:r>
            <a:endParaRPr lang="en-US">
              <a:ea typeface="+mn-lt"/>
              <a:cs typeface="+mn-lt"/>
            </a:endParaRPr>
          </a:p>
          <a:p>
            <a:r>
              <a:rPr lang="en-US" sz="1200">
                <a:ea typeface="+mn-lt"/>
                <a:cs typeface="+mn-lt"/>
              </a:rPr>
              <a:t>x0_new &lt;= x0_new + </a:t>
            </a:r>
            <a:r>
              <a:rPr lang="en-US" sz="1200" err="1">
                <a:ea typeface="+mn-lt"/>
                <a:cs typeface="+mn-lt"/>
              </a:rPr>
              <a:t>dy</a:t>
            </a:r>
            <a:r>
              <a:rPr lang="en-US" sz="1200">
                <a:ea typeface="+mn-lt"/>
                <a:cs typeface="+mn-lt"/>
              </a:rPr>
              <a:t>; </a:t>
            </a:r>
          </a:p>
        </p:txBody>
      </p:sp>
      <p:pic>
        <p:nvPicPr>
          <p:cNvPr id="12" name="Picture 11" descr="What is the area of a triangle bounded by three lines x+y-7=0, x-4y+3=0 and  3x-2y-1=0? - Quora">
            <a:extLst>
              <a:ext uri="{FF2B5EF4-FFF2-40B4-BE49-F238E27FC236}">
                <a16:creationId xmlns:a16="http://schemas.microsoft.com/office/drawing/2014/main" id="{6B3A2380-F954-F39A-1370-94176514D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084" y="2376016"/>
            <a:ext cx="2071437" cy="2587228"/>
          </a:xfrm>
          <a:prstGeom prst="rect">
            <a:avLst/>
          </a:prstGeom>
        </p:spPr>
      </p:pic>
      <p:sp>
        <p:nvSpPr>
          <p:cNvPr id="16" name="Slide Title">
            <a:extLst>
              <a:ext uri="{FF2B5EF4-FFF2-40B4-BE49-F238E27FC236}">
                <a16:creationId xmlns:a16="http://schemas.microsoft.com/office/drawing/2014/main" id="{60C10549-226C-05FF-9C98-54D26EAC9E94}"/>
              </a:ext>
            </a:extLst>
          </p:cNvPr>
          <p:cNvSpPr txBox="1">
            <a:spLocks/>
          </p:cNvSpPr>
          <p:nvPr/>
        </p:nvSpPr>
        <p:spPr>
          <a:xfrm>
            <a:off x="3608" y="3426162"/>
            <a:ext cx="6091174" cy="480131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093E9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/>
              <a:t>Formation of triangle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04D54F-7048-1AB3-C771-017179A8452B}"/>
              </a:ext>
            </a:extLst>
          </p:cNvPr>
          <p:cNvSpPr txBox="1"/>
          <p:nvPr/>
        </p:nvSpPr>
        <p:spPr>
          <a:xfrm>
            <a:off x="102269" y="3771899"/>
            <a:ext cx="1192730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ea typeface="+mn-lt"/>
                <a:cs typeface="+mn-lt"/>
              </a:rPr>
              <a:t>assign dots = (</a:t>
            </a:r>
            <a:r>
              <a:rPr lang="en-US" sz="1200" err="1">
                <a:ea typeface="+mn-lt"/>
                <a:cs typeface="+mn-lt"/>
              </a:rPr>
              <a:t>x_pt</a:t>
            </a:r>
            <a:r>
              <a:rPr lang="en-US" sz="1200">
                <a:ea typeface="+mn-lt"/>
                <a:cs typeface="+mn-lt"/>
              </a:rPr>
              <a:t> &lt; line1_x) &amp;&amp; (</a:t>
            </a:r>
            <a:r>
              <a:rPr lang="en-US" sz="1200" err="1">
                <a:ea typeface="+mn-lt"/>
                <a:cs typeface="+mn-lt"/>
              </a:rPr>
              <a:t>y_pt</a:t>
            </a:r>
            <a:r>
              <a:rPr lang="en-US" sz="1200">
                <a:ea typeface="+mn-lt"/>
                <a:cs typeface="+mn-lt"/>
              </a:rPr>
              <a:t> &lt;line1_y) &amp;&amp; (</a:t>
            </a:r>
            <a:r>
              <a:rPr lang="en-US" sz="1200" err="1">
                <a:ea typeface="+mn-lt"/>
                <a:cs typeface="+mn-lt"/>
              </a:rPr>
              <a:t>x_pt</a:t>
            </a:r>
            <a:r>
              <a:rPr lang="en-US" sz="1200">
                <a:ea typeface="+mn-lt"/>
                <a:cs typeface="+mn-lt"/>
              </a:rPr>
              <a:t> &lt; line2_x) &amp;&amp; (</a:t>
            </a:r>
            <a:r>
              <a:rPr lang="en-US" sz="1200" err="1">
                <a:ea typeface="+mn-lt"/>
                <a:cs typeface="+mn-lt"/>
              </a:rPr>
              <a:t>y_pt</a:t>
            </a:r>
            <a:r>
              <a:rPr lang="en-US" sz="1200">
                <a:ea typeface="+mn-lt"/>
                <a:cs typeface="+mn-lt"/>
              </a:rPr>
              <a:t> &lt;line2_y) &amp;&amp; (</a:t>
            </a:r>
            <a:r>
              <a:rPr lang="en-US" sz="1200" err="1">
                <a:ea typeface="+mn-lt"/>
                <a:cs typeface="+mn-lt"/>
              </a:rPr>
              <a:t>x_pt</a:t>
            </a:r>
            <a:r>
              <a:rPr lang="en-US" sz="1200">
                <a:ea typeface="+mn-lt"/>
                <a:cs typeface="+mn-lt"/>
              </a:rPr>
              <a:t> &gt; line3_x) &amp;&amp; (</a:t>
            </a:r>
            <a:r>
              <a:rPr lang="en-US" sz="1200" err="1">
                <a:ea typeface="+mn-lt"/>
                <a:cs typeface="+mn-lt"/>
              </a:rPr>
              <a:t>y_pt</a:t>
            </a:r>
            <a:r>
              <a:rPr lang="en-US" sz="1200">
                <a:ea typeface="+mn-lt"/>
                <a:cs typeface="+mn-lt"/>
              </a:rPr>
              <a:t> &gt;line3_y) </a:t>
            </a:r>
          </a:p>
        </p:txBody>
      </p:sp>
      <p:sp>
        <p:nvSpPr>
          <p:cNvPr id="18" name="Slide Title">
            <a:extLst>
              <a:ext uri="{FF2B5EF4-FFF2-40B4-BE49-F238E27FC236}">
                <a16:creationId xmlns:a16="http://schemas.microsoft.com/office/drawing/2014/main" id="{96B90861-0084-FEDB-6E3C-7B2E5CBFFE8B}"/>
              </a:ext>
            </a:extLst>
          </p:cNvPr>
          <p:cNvSpPr txBox="1">
            <a:spLocks/>
          </p:cNvSpPr>
          <p:nvPr/>
        </p:nvSpPr>
        <p:spPr>
          <a:xfrm>
            <a:off x="13634" y="4158083"/>
            <a:ext cx="6091174" cy="480131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093E9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/>
              <a:t>Lateral shift of each point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243E8F-D43D-E2E6-4106-3C4BF4F9F65B}"/>
              </a:ext>
            </a:extLst>
          </p:cNvPr>
          <p:cNvSpPr txBox="1"/>
          <p:nvPr/>
        </p:nvSpPr>
        <p:spPr>
          <a:xfrm>
            <a:off x="112295" y="4503820"/>
            <a:ext cx="1192730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ea typeface="+mn-lt"/>
                <a:cs typeface="+mn-lt"/>
              </a:rPr>
              <a:t>x_out_pt0_coordinate &lt;= x_out_pt0_coordinate – dx;</a:t>
            </a:r>
          </a:p>
          <a:p>
            <a:r>
              <a:rPr lang="en-US" sz="1200">
                <a:cs typeface="Arial"/>
              </a:rPr>
              <a:t>y_out_pt0_coordinate &lt;= y_out_pt0_coordinate – </a:t>
            </a:r>
            <a:r>
              <a:rPr lang="en-US" sz="1200" err="1">
                <a:cs typeface="Arial"/>
              </a:rPr>
              <a:t>dy</a:t>
            </a:r>
            <a:r>
              <a:rPr lang="en-US" sz="1200">
                <a:cs typeface="Arial"/>
              </a:rPr>
              <a:t>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03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43FC5-7736-3E9B-F690-2FD60A69C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387" y="1078747"/>
            <a:ext cx="10515600" cy="590931"/>
          </a:xfrm>
        </p:spPr>
        <p:txBody>
          <a:bodyPr/>
          <a:lstStyle/>
          <a:p>
            <a:r>
              <a:rPr lang="en-US" dirty="0"/>
              <a:t>Full Screen Text Editor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3DC24F-DE5A-9009-2A78-B7023228EA6F}"/>
              </a:ext>
            </a:extLst>
          </p:cNvPr>
          <p:cNvSpPr txBox="1"/>
          <p:nvPr/>
        </p:nvSpPr>
        <p:spPr>
          <a:xfrm>
            <a:off x="8190978" y="231006"/>
            <a:ext cx="7276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Miniaturized Graphic Engine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7B30C3-B76B-A92F-3E59-5407472E3A81}"/>
              </a:ext>
            </a:extLst>
          </p:cNvPr>
          <p:cNvSpPr/>
          <p:nvPr/>
        </p:nvSpPr>
        <p:spPr>
          <a:xfrm>
            <a:off x="1984407" y="3686510"/>
            <a:ext cx="1018675" cy="1106839"/>
          </a:xfrm>
          <a:prstGeom prst="rect">
            <a:avLst/>
          </a:prstGeom>
          <a:solidFill>
            <a:srgbClr val="0A3E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Cursor Position</a:t>
            </a:r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0D9638-7B2B-0E0F-A834-F4663A7D87F8}"/>
              </a:ext>
            </a:extLst>
          </p:cNvPr>
          <p:cNvSpPr/>
          <p:nvPr/>
        </p:nvSpPr>
        <p:spPr>
          <a:xfrm>
            <a:off x="3877378" y="2148088"/>
            <a:ext cx="1230429" cy="2645238"/>
          </a:xfrm>
          <a:prstGeom prst="rect">
            <a:avLst/>
          </a:prstGeom>
          <a:solidFill>
            <a:srgbClr val="0A3E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8BB36A-C164-F40E-E16E-C5E64D992BC7}"/>
              </a:ext>
            </a:extLst>
          </p:cNvPr>
          <p:cNvSpPr/>
          <p:nvPr/>
        </p:nvSpPr>
        <p:spPr>
          <a:xfrm>
            <a:off x="6201880" y="2148087"/>
            <a:ext cx="1094072" cy="2645262"/>
          </a:xfrm>
          <a:prstGeom prst="rect">
            <a:avLst/>
          </a:prstGeom>
          <a:solidFill>
            <a:srgbClr val="0A3E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ASCII ROM</a:t>
            </a:r>
            <a:endParaRPr lang="en-IN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61DDB2-CDCD-78E5-1CC3-F155A3BAC001}"/>
              </a:ext>
            </a:extLst>
          </p:cNvPr>
          <p:cNvCxnSpPr>
            <a:cxnSpLocks/>
          </p:cNvCxnSpPr>
          <p:nvPr/>
        </p:nvCxnSpPr>
        <p:spPr>
          <a:xfrm>
            <a:off x="1405287" y="3859731"/>
            <a:ext cx="577517" cy="0"/>
          </a:xfrm>
          <a:prstGeom prst="straightConnector1">
            <a:avLst/>
          </a:prstGeom>
          <a:ln>
            <a:solidFill>
              <a:srgbClr val="0A3E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2CADBD9-31EE-8074-991D-4ACBEA9591AC}"/>
              </a:ext>
            </a:extLst>
          </p:cNvPr>
          <p:cNvCxnSpPr>
            <a:cxnSpLocks/>
          </p:cNvCxnSpPr>
          <p:nvPr/>
        </p:nvCxnSpPr>
        <p:spPr>
          <a:xfrm>
            <a:off x="1405288" y="4122019"/>
            <a:ext cx="577516" cy="5262"/>
          </a:xfrm>
          <a:prstGeom prst="straightConnector1">
            <a:avLst/>
          </a:prstGeom>
          <a:ln>
            <a:solidFill>
              <a:srgbClr val="0A3E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9B40FA4-4319-598F-44D7-55FE609149F8}"/>
              </a:ext>
            </a:extLst>
          </p:cNvPr>
          <p:cNvCxnSpPr>
            <a:cxnSpLocks/>
          </p:cNvCxnSpPr>
          <p:nvPr/>
        </p:nvCxnSpPr>
        <p:spPr>
          <a:xfrm>
            <a:off x="1405288" y="4366661"/>
            <a:ext cx="577516" cy="0"/>
          </a:xfrm>
          <a:prstGeom prst="straightConnector1">
            <a:avLst/>
          </a:prstGeom>
          <a:ln>
            <a:solidFill>
              <a:srgbClr val="0A3E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82AE7AA-76D2-2C18-1AC5-D4EAB5252A0A}"/>
              </a:ext>
            </a:extLst>
          </p:cNvPr>
          <p:cNvCxnSpPr>
            <a:cxnSpLocks/>
          </p:cNvCxnSpPr>
          <p:nvPr/>
        </p:nvCxnSpPr>
        <p:spPr>
          <a:xfrm>
            <a:off x="1405288" y="4608096"/>
            <a:ext cx="577516" cy="0"/>
          </a:xfrm>
          <a:prstGeom prst="straightConnector1">
            <a:avLst/>
          </a:prstGeom>
          <a:ln>
            <a:solidFill>
              <a:srgbClr val="0A3E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B5DBAE4A-9C05-90CF-39AB-2667F6B6CCF2}"/>
              </a:ext>
            </a:extLst>
          </p:cNvPr>
          <p:cNvSpPr txBox="1">
            <a:spLocks/>
          </p:cNvSpPr>
          <p:nvPr/>
        </p:nvSpPr>
        <p:spPr>
          <a:xfrm>
            <a:off x="529388" y="3688915"/>
            <a:ext cx="875899" cy="341632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093E9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solidFill>
                  <a:srgbClr val="0A3E99"/>
                </a:solidFill>
                <a:latin typeface="+mn-lt"/>
                <a:ea typeface="+mn-ea"/>
                <a:cs typeface="+mn-cs"/>
              </a:rPr>
              <a:t>up</a:t>
            </a:r>
            <a:endParaRPr lang="en-IN" sz="1800" dirty="0">
              <a:solidFill>
                <a:srgbClr val="0A3E9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E2721FB-5CCA-314B-9223-ACE4EF12B699}"/>
              </a:ext>
            </a:extLst>
          </p:cNvPr>
          <p:cNvSpPr txBox="1">
            <a:spLocks/>
          </p:cNvSpPr>
          <p:nvPr/>
        </p:nvSpPr>
        <p:spPr>
          <a:xfrm>
            <a:off x="529387" y="3956465"/>
            <a:ext cx="875899" cy="341632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093E9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solidFill>
                  <a:srgbClr val="0A3E99"/>
                </a:solidFill>
                <a:latin typeface="+mn-lt"/>
                <a:ea typeface="+mn-ea"/>
                <a:cs typeface="+mn-cs"/>
              </a:rPr>
              <a:t>down</a:t>
            </a:r>
            <a:endParaRPr lang="en-IN" sz="1800" dirty="0">
              <a:solidFill>
                <a:srgbClr val="0A3E9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A593F2A0-7717-5331-93BF-FCF20EB27186}"/>
              </a:ext>
            </a:extLst>
          </p:cNvPr>
          <p:cNvSpPr txBox="1">
            <a:spLocks/>
          </p:cNvSpPr>
          <p:nvPr/>
        </p:nvSpPr>
        <p:spPr>
          <a:xfrm>
            <a:off x="529388" y="4195845"/>
            <a:ext cx="875899" cy="341632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093E9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solidFill>
                  <a:srgbClr val="0A3E99"/>
                </a:solidFill>
                <a:latin typeface="+mn-lt"/>
                <a:ea typeface="+mn-ea"/>
                <a:cs typeface="+mn-cs"/>
              </a:rPr>
              <a:t>left</a:t>
            </a:r>
            <a:endParaRPr lang="en-IN" sz="1800" dirty="0">
              <a:solidFill>
                <a:srgbClr val="0A3E9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085B627-BE38-5E07-827D-E2393FDAC707}"/>
              </a:ext>
            </a:extLst>
          </p:cNvPr>
          <p:cNvSpPr txBox="1">
            <a:spLocks/>
          </p:cNvSpPr>
          <p:nvPr/>
        </p:nvSpPr>
        <p:spPr>
          <a:xfrm>
            <a:off x="529388" y="4451717"/>
            <a:ext cx="875899" cy="341632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093E9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solidFill>
                  <a:srgbClr val="0A3E99"/>
                </a:solidFill>
                <a:latin typeface="+mn-lt"/>
                <a:ea typeface="+mn-ea"/>
                <a:cs typeface="+mn-cs"/>
              </a:rPr>
              <a:t>right</a:t>
            </a:r>
            <a:endParaRPr lang="en-IN" sz="1800" dirty="0">
              <a:solidFill>
                <a:srgbClr val="0A3E99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B4635CF-4432-9A87-8D12-9819080929CC}"/>
              </a:ext>
            </a:extLst>
          </p:cNvPr>
          <p:cNvCxnSpPr>
            <a:cxnSpLocks/>
          </p:cNvCxnSpPr>
          <p:nvPr/>
        </p:nvCxnSpPr>
        <p:spPr>
          <a:xfrm>
            <a:off x="3003082" y="4239929"/>
            <a:ext cx="888733" cy="0"/>
          </a:xfrm>
          <a:prstGeom prst="straightConnector1">
            <a:avLst/>
          </a:prstGeom>
          <a:ln>
            <a:solidFill>
              <a:srgbClr val="0A3E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itle 1">
            <a:extLst>
              <a:ext uri="{FF2B5EF4-FFF2-40B4-BE49-F238E27FC236}">
                <a16:creationId xmlns:a16="http://schemas.microsoft.com/office/drawing/2014/main" id="{16AF8502-0934-B526-0B82-41BCD2031106}"/>
              </a:ext>
            </a:extLst>
          </p:cNvPr>
          <p:cNvSpPr txBox="1">
            <a:spLocks/>
          </p:cNvSpPr>
          <p:nvPr/>
        </p:nvSpPr>
        <p:spPr>
          <a:xfrm>
            <a:off x="3001479" y="3898779"/>
            <a:ext cx="875899" cy="341632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093E9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solidFill>
                  <a:srgbClr val="0A3E99"/>
                </a:solidFill>
                <a:latin typeface="+mn-lt"/>
                <a:ea typeface="+mn-ea"/>
                <a:cs typeface="+mn-cs"/>
              </a:rPr>
              <a:t>{</a:t>
            </a:r>
            <a:r>
              <a:rPr lang="en-US" sz="1800" dirty="0" err="1">
                <a:solidFill>
                  <a:srgbClr val="0A3E99"/>
                </a:solidFill>
                <a:latin typeface="+mn-lt"/>
                <a:ea typeface="+mn-ea"/>
                <a:cs typeface="+mn-cs"/>
              </a:rPr>
              <a:t>x,y</a:t>
            </a:r>
            <a:r>
              <a:rPr lang="en-US" sz="1800" dirty="0">
                <a:solidFill>
                  <a:srgbClr val="0A3E99"/>
                </a:solidFill>
                <a:latin typeface="+mn-lt"/>
                <a:ea typeface="+mn-ea"/>
                <a:cs typeface="+mn-cs"/>
              </a:rPr>
              <a:t>}</a:t>
            </a:r>
            <a:endParaRPr lang="en-IN" sz="1800" dirty="0">
              <a:solidFill>
                <a:srgbClr val="0A3E99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7FDB4A8-FC15-CABA-68CD-8DD5A2287431}"/>
              </a:ext>
            </a:extLst>
          </p:cNvPr>
          <p:cNvCxnSpPr>
            <a:cxnSpLocks/>
          </p:cNvCxnSpPr>
          <p:nvPr/>
        </p:nvCxnSpPr>
        <p:spPr>
          <a:xfrm>
            <a:off x="1405283" y="3429000"/>
            <a:ext cx="2472095" cy="0"/>
          </a:xfrm>
          <a:prstGeom prst="straightConnector1">
            <a:avLst/>
          </a:prstGeom>
          <a:ln>
            <a:solidFill>
              <a:srgbClr val="0A3E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3DAA83B-D05E-4612-7D00-08B3E53E1C35}"/>
              </a:ext>
            </a:extLst>
          </p:cNvPr>
          <p:cNvCxnSpPr>
            <a:cxnSpLocks/>
          </p:cNvCxnSpPr>
          <p:nvPr/>
        </p:nvCxnSpPr>
        <p:spPr>
          <a:xfrm>
            <a:off x="1405284" y="3125003"/>
            <a:ext cx="2472094" cy="0"/>
          </a:xfrm>
          <a:prstGeom prst="straightConnector1">
            <a:avLst/>
          </a:prstGeom>
          <a:ln>
            <a:solidFill>
              <a:srgbClr val="0A3E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D49A6C3-31A4-9643-EF9E-3E9BEDE44B58}"/>
              </a:ext>
            </a:extLst>
          </p:cNvPr>
          <p:cNvCxnSpPr>
            <a:cxnSpLocks/>
          </p:cNvCxnSpPr>
          <p:nvPr/>
        </p:nvCxnSpPr>
        <p:spPr>
          <a:xfrm>
            <a:off x="1405285" y="2788118"/>
            <a:ext cx="2472093" cy="0"/>
          </a:xfrm>
          <a:prstGeom prst="straightConnector1">
            <a:avLst/>
          </a:prstGeom>
          <a:ln>
            <a:solidFill>
              <a:srgbClr val="0A3E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397AAD0-575B-BA28-8485-BD7D66B83E9F}"/>
              </a:ext>
            </a:extLst>
          </p:cNvPr>
          <p:cNvCxnSpPr>
            <a:cxnSpLocks/>
          </p:cNvCxnSpPr>
          <p:nvPr/>
        </p:nvCxnSpPr>
        <p:spPr>
          <a:xfrm>
            <a:off x="1405283" y="2441610"/>
            <a:ext cx="2486532" cy="0"/>
          </a:xfrm>
          <a:prstGeom prst="straightConnector1">
            <a:avLst/>
          </a:prstGeom>
          <a:ln>
            <a:solidFill>
              <a:srgbClr val="0A3E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tle 1">
            <a:extLst>
              <a:ext uri="{FF2B5EF4-FFF2-40B4-BE49-F238E27FC236}">
                <a16:creationId xmlns:a16="http://schemas.microsoft.com/office/drawing/2014/main" id="{791DC7F2-C3A3-D5AF-20F7-372D6AC60C0A}"/>
              </a:ext>
            </a:extLst>
          </p:cNvPr>
          <p:cNvSpPr txBox="1">
            <a:spLocks/>
          </p:cNvSpPr>
          <p:nvPr/>
        </p:nvSpPr>
        <p:spPr>
          <a:xfrm>
            <a:off x="529387" y="2270859"/>
            <a:ext cx="875899" cy="341632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093E9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solidFill>
                  <a:srgbClr val="0A3E99"/>
                </a:solidFill>
                <a:latin typeface="+mn-lt"/>
                <a:ea typeface="+mn-ea"/>
                <a:cs typeface="+mn-cs"/>
              </a:rPr>
              <a:t>pixel x</a:t>
            </a:r>
            <a:endParaRPr lang="en-IN" sz="1800" dirty="0">
              <a:solidFill>
                <a:srgbClr val="0A3E9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99DB416D-9533-D88B-9D72-F2C369DB4403}"/>
              </a:ext>
            </a:extLst>
          </p:cNvPr>
          <p:cNvSpPr txBox="1">
            <a:spLocks/>
          </p:cNvSpPr>
          <p:nvPr/>
        </p:nvSpPr>
        <p:spPr>
          <a:xfrm>
            <a:off x="529387" y="2617590"/>
            <a:ext cx="875899" cy="341632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093E9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solidFill>
                  <a:srgbClr val="0A3E99"/>
                </a:solidFill>
                <a:latin typeface="+mn-lt"/>
                <a:ea typeface="+mn-ea"/>
                <a:cs typeface="+mn-cs"/>
              </a:rPr>
              <a:t>pixel y</a:t>
            </a:r>
            <a:endParaRPr lang="en-IN" sz="1800" dirty="0">
              <a:solidFill>
                <a:srgbClr val="0A3E9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825731C6-1455-2695-F514-EDF8D8C4AA63}"/>
              </a:ext>
            </a:extLst>
          </p:cNvPr>
          <p:cNvSpPr txBox="1">
            <a:spLocks/>
          </p:cNvSpPr>
          <p:nvPr/>
        </p:nvSpPr>
        <p:spPr>
          <a:xfrm>
            <a:off x="442763" y="2982223"/>
            <a:ext cx="962524" cy="341632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093E9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 err="1">
                <a:solidFill>
                  <a:srgbClr val="0A3E99"/>
                </a:solidFill>
                <a:latin typeface="+mn-lt"/>
                <a:ea typeface="+mn-ea"/>
                <a:cs typeface="+mn-cs"/>
              </a:rPr>
              <a:t>sw</a:t>
            </a:r>
            <a:r>
              <a:rPr lang="en-US" sz="1800" dirty="0">
                <a:solidFill>
                  <a:srgbClr val="0A3E99"/>
                </a:solidFill>
                <a:latin typeface="+mn-lt"/>
                <a:ea typeface="+mn-ea"/>
                <a:cs typeface="+mn-cs"/>
              </a:rPr>
              <a:t>[6:0]</a:t>
            </a:r>
            <a:endParaRPr lang="en-IN" sz="1800" dirty="0">
              <a:solidFill>
                <a:srgbClr val="0A3E9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66DCEA40-173E-79A2-112E-86FBAF5ACC6D}"/>
              </a:ext>
            </a:extLst>
          </p:cNvPr>
          <p:cNvSpPr txBox="1">
            <a:spLocks/>
          </p:cNvSpPr>
          <p:nvPr/>
        </p:nvSpPr>
        <p:spPr>
          <a:xfrm>
            <a:off x="514947" y="3298917"/>
            <a:ext cx="875899" cy="341632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093E9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solidFill>
                  <a:srgbClr val="0A3E99"/>
                </a:solidFill>
                <a:latin typeface="+mn-lt"/>
                <a:ea typeface="+mn-ea"/>
                <a:cs typeface="+mn-cs"/>
              </a:rPr>
              <a:t>set</a:t>
            </a:r>
            <a:endParaRPr lang="en-IN" sz="1800" dirty="0">
              <a:solidFill>
                <a:srgbClr val="0A3E99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0440507-0CF2-C08E-2A11-3DDEA30370EE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5107807" y="3470707"/>
            <a:ext cx="1094073" cy="11"/>
          </a:xfrm>
          <a:prstGeom prst="straightConnector1">
            <a:avLst/>
          </a:prstGeom>
          <a:ln>
            <a:solidFill>
              <a:srgbClr val="0A3E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rapezoid 53">
            <a:extLst>
              <a:ext uri="{FF2B5EF4-FFF2-40B4-BE49-F238E27FC236}">
                <a16:creationId xmlns:a16="http://schemas.microsoft.com/office/drawing/2014/main" id="{0D03A28C-6D94-B4D1-D00A-F00DED668DA8}"/>
              </a:ext>
            </a:extLst>
          </p:cNvPr>
          <p:cNvSpPr/>
          <p:nvPr/>
        </p:nvSpPr>
        <p:spPr>
          <a:xfrm rot="5400000">
            <a:off x="7720440" y="3037569"/>
            <a:ext cx="1945567" cy="882761"/>
          </a:xfrm>
          <a:prstGeom prst="trapezoid">
            <a:avLst>
              <a:gd name="adj" fmla="val 5334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4EA000B-DBB4-1ACA-D863-901A266D8202}"/>
              </a:ext>
            </a:extLst>
          </p:cNvPr>
          <p:cNvCxnSpPr>
            <a:cxnSpLocks/>
            <a:stCxn id="18" idx="3"/>
            <a:endCxn id="54" idx="2"/>
          </p:cNvCxnSpPr>
          <p:nvPr/>
        </p:nvCxnSpPr>
        <p:spPr>
          <a:xfrm>
            <a:off x="7295952" y="3470718"/>
            <a:ext cx="955891" cy="8232"/>
          </a:xfrm>
          <a:prstGeom prst="straightConnector1">
            <a:avLst/>
          </a:prstGeom>
          <a:ln>
            <a:solidFill>
              <a:srgbClr val="0A3E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itle 1">
            <a:extLst>
              <a:ext uri="{FF2B5EF4-FFF2-40B4-BE49-F238E27FC236}">
                <a16:creationId xmlns:a16="http://schemas.microsoft.com/office/drawing/2014/main" id="{D77E12D7-D683-23B9-3C2C-4FE5F084F6A4}"/>
              </a:ext>
            </a:extLst>
          </p:cNvPr>
          <p:cNvSpPr txBox="1">
            <a:spLocks/>
          </p:cNvSpPr>
          <p:nvPr/>
        </p:nvSpPr>
        <p:spPr>
          <a:xfrm>
            <a:off x="5019793" y="3154756"/>
            <a:ext cx="1244867" cy="341632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093E9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 err="1">
                <a:solidFill>
                  <a:srgbClr val="0A3E99"/>
                </a:solidFill>
                <a:latin typeface="+mn-lt"/>
                <a:ea typeface="+mn-ea"/>
                <a:cs typeface="+mn-cs"/>
              </a:rPr>
              <a:t>addr</a:t>
            </a:r>
            <a:r>
              <a:rPr lang="en-US" sz="1800" dirty="0">
                <a:solidFill>
                  <a:srgbClr val="0A3E99"/>
                </a:solidFill>
                <a:latin typeface="+mn-lt"/>
                <a:ea typeface="+mn-ea"/>
                <a:cs typeface="+mn-cs"/>
              </a:rPr>
              <a:t>[11:0]</a:t>
            </a:r>
            <a:endParaRPr lang="en-IN" sz="1800" dirty="0">
              <a:solidFill>
                <a:srgbClr val="0A3E9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8A9A0B3A-94C2-DA73-6082-5667491463DE}"/>
              </a:ext>
            </a:extLst>
          </p:cNvPr>
          <p:cNvSpPr txBox="1">
            <a:spLocks/>
          </p:cNvSpPr>
          <p:nvPr/>
        </p:nvSpPr>
        <p:spPr>
          <a:xfrm>
            <a:off x="7172208" y="3154756"/>
            <a:ext cx="1244867" cy="341632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093E9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solidFill>
                  <a:srgbClr val="0A3E99"/>
                </a:solidFill>
                <a:latin typeface="+mn-lt"/>
                <a:ea typeface="+mn-ea"/>
                <a:cs typeface="+mn-cs"/>
              </a:rPr>
              <a:t>data[7:0]</a:t>
            </a:r>
            <a:endParaRPr lang="en-IN" sz="1800" dirty="0">
              <a:solidFill>
                <a:srgbClr val="0A3E99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C4C1220-DC8E-B1C4-CEA2-0D52F14D038E}"/>
              </a:ext>
            </a:extLst>
          </p:cNvPr>
          <p:cNvCxnSpPr>
            <a:cxnSpLocks/>
          </p:cNvCxnSpPr>
          <p:nvPr/>
        </p:nvCxnSpPr>
        <p:spPr>
          <a:xfrm>
            <a:off x="9134604" y="3469733"/>
            <a:ext cx="577517" cy="0"/>
          </a:xfrm>
          <a:prstGeom prst="straightConnector1">
            <a:avLst/>
          </a:prstGeom>
          <a:ln>
            <a:solidFill>
              <a:srgbClr val="0A3E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itle 1">
            <a:extLst>
              <a:ext uri="{FF2B5EF4-FFF2-40B4-BE49-F238E27FC236}">
                <a16:creationId xmlns:a16="http://schemas.microsoft.com/office/drawing/2014/main" id="{C4FD0A1D-72C5-AC47-5171-951F64B5EB9C}"/>
              </a:ext>
            </a:extLst>
          </p:cNvPr>
          <p:cNvSpPr txBox="1">
            <a:spLocks/>
          </p:cNvSpPr>
          <p:nvPr/>
        </p:nvSpPr>
        <p:spPr>
          <a:xfrm>
            <a:off x="9652545" y="3298917"/>
            <a:ext cx="1050748" cy="341632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093E9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 err="1">
                <a:solidFill>
                  <a:srgbClr val="0A3E99"/>
                </a:solidFill>
                <a:latin typeface="+mn-lt"/>
                <a:ea typeface="+mn-ea"/>
                <a:cs typeface="+mn-cs"/>
              </a:rPr>
              <a:t>text_bit</a:t>
            </a:r>
            <a:endParaRPr lang="en-IN" sz="1800" dirty="0">
              <a:solidFill>
                <a:srgbClr val="0A3E9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6B7D31D6-26C2-82B9-94E6-5283AB080187}"/>
              </a:ext>
            </a:extLst>
          </p:cNvPr>
          <p:cNvSpPr txBox="1">
            <a:spLocks/>
          </p:cNvSpPr>
          <p:nvPr/>
        </p:nvSpPr>
        <p:spPr>
          <a:xfrm>
            <a:off x="8238096" y="3200922"/>
            <a:ext cx="875899" cy="590931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093E9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solidFill>
                  <a:schemeClr val="bg1"/>
                </a:solidFill>
              </a:rPr>
              <a:t>Pixel Output</a:t>
            </a:r>
            <a:endParaRPr lang="en-IN" sz="1800" dirty="0">
              <a:solidFill>
                <a:schemeClr val="bg1"/>
              </a:solidFill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32E49ED-CCFA-9084-655E-F590081B72B6}"/>
              </a:ext>
            </a:extLst>
          </p:cNvPr>
          <p:cNvCxnSpPr>
            <a:cxnSpLocks/>
            <a:endCxn id="54" idx="3"/>
          </p:cNvCxnSpPr>
          <p:nvPr/>
        </p:nvCxnSpPr>
        <p:spPr>
          <a:xfrm flipV="1">
            <a:off x="8693223" y="4216261"/>
            <a:ext cx="0" cy="930228"/>
          </a:xfrm>
          <a:prstGeom prst="straightConnector1">
            <a:avLst/>
          </a:prstGeom>
          <a:ln>
            <a:solidFill>
              <a:srgbClr val="0A3E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itle 1">
            <a:extLst>
              <a:ext uri="{FF2B5EF4-FFF2-40B4-BE49-F238E27FC236}">
                <a16:creationId xmlns:a16="http://schemas.microsoft.com/office/drawing/2014/main" id="{9A1084DB-D194-D5D4-2CA1-FAFDB9611F9A}"/>
              </a:ext>
            </a:extLst>
          </p:cNvPr>
          <p:cNvSpPr txBox="1">
            <a:spLocks/>
          </p:cNvSpPr>
          <p:nvPr/>
        </p:nvSpPr>
        <p:spPr>
          <a:xfrm>
            <a:off x="7950459" y="5146489"/>
            <a:ext cx="1485527" cy="341632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093E9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 err="1">
                <a:solidFill>
                  <a:srgbClr val="0A3E99"/>
                </a:solidFill>
                <a:latin typeface="+mn-lt"/>
                <a:ea typeface="+mn-ea"/>
                <a:cs typeface="+mn-cs"/>
              </a:rPr>
              <a:t>bit_addr</a:t>
            </a:r>
            <a:r>
              <a:rPr lang="en-US" sz="1800" dirty="0">
                <a:solidFill>
                  <a:srgbClr val="0A3E99"/>
                </a:solidFill>
                <a:latin typeface="+mn-lt"/>
                <a:ea typeface="+mn-ea"/>
                <a:cs typeface="+mn-cs"/>
              </a:rPr>
              <a:t>[2:0]</a:t>
            </a:r>
            <a:endParaRPr lang="en-IN" sz="1800" dirty="0">
              <a:solidFill>
                <a:srgbClr val="0A3E99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5812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58073-B51D-2BB1-79C2-601A49E41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ASCII ROM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2D56D-9A4D-62BA-5174-FB4CCC5F14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Each ASCII character takes 8*16 space on screen, so 8*16 bits of ROM has to be set for each character</a:t>
            </a:r>
          </a:p>
          <a:p>
            <a:r>
              <a:rPr lang="en-US" dirty="0"/>
              <a:t>Hence, for all 128 ASCII characters we need 128*8*16 = 16384 bits of ROM</a:t>
            </a:r>
          </a:p>
          <a:p>
            <a:r>
              <a:rPr lang="en-US" dirty="0"/>
              <a:t>Thus, a total of 2048 bytes are required, that requires 11 bits of address.</a:t>
            </a:r>
          </a:p>
          <a:p>
            <a:r>
              <a:rPr lang="en-US" dirty="0"/>
              <a:t>The 7-bit ASCII code for each character is used as the MSB of the address.</a:t>
            </a:r>
          </a:p>
          <a:p>
            <a:r>
              <a:rPr lang="en-US" dirty="0"/>
              <a:t>The 4-bit LSB is the row value.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62C62D-26F1-3E34-E88F-702D33848F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59230" y="2625683"/>
            <a:ext cx="1473539" cy="2318850"/>
          </a:xfrm>
          <a:solidFill>
            <a:schemeClr val="tx1">
              <a:lumMod val="50000"/>
            </a:schemeClr>
          </a:solidFill>
        </p:spPr>
        <p:txBody>
          <a:bodyPr/>
          <a:lstStyle/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IN" sz="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code x21 (!)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IN" sz="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11'h210: data = 8'b00000000;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IN" sz="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11'h211: data = 8'b00000000;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IN" sz="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11'h212: data = 8'b00000000;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IN" sz="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11'h213: data = 8'b000</a:t>
            </a:r>
            <a:r>
              <a:rPr lang="en-IN" sz="800" kern="100" dirty="0">
                <a:solidFill>
                  <a:srgbClr val="00B05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11</a:t>
            </a:r>
            <a:r>
              <a:rPr lang="en-IN" sz="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000;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IN" sz="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11'h214: data = 8'b000</a:t>
            </a:r>
            <a:r>
              <a:rPr lang="en-IN" sz="800" kern="100" dirty="0">
                <a:solidFill>
                  <a:srgbClr val="00B05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11</a:t>
            </a:r>
            <a:r>
              <a:rPr lang="en-IN" sz="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000;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IN" sz="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11'h215: data = 8'b000</a:t>
            </a:r>
            <a:r>
              <a:rPr lang="en-IN" sz="800" kern="100" dirty="0">
                <a:solidFill>
                  <a:srgbClr val="00B05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11</a:t>
            </a:r>
            <a:r>
              <a:rPr lang="en-IN" sz="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000;   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IN" sz="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11'h216: data = 8'b000</a:t>
            </a:r>
            <a:r>
              <a:rPr lang="en-IN" sz="800" kern="100" dirty="0">
                <a:solidFill>
                  <a:srgbClr val="00B05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11</a:t>
            </a:r>
            <a:r>
              <a:rPr lang="en-IN" sz="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000;   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IN" sz="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11'h217: data = 8'b000</a:t>
            </a:r>
            <a:r>
              <a:rPr lang="en-IN" sz="800" kern="100" dirty="0">
                <a:solidFill>
                  <a:srgbClr val="00B05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11</a:t>
            </a:r>
            <a:r>
              <a:rPr lang="en-IN" sz="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000;   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IN" sz="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11'h218: data = 8'b000</a:t>
            </a:r>
            <a:r>
              <a:rPr lang="en-IN" sz="800" kern="100" dirty="0">
                <a:solidFill>
                  <a:srgbClr val="33A4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11</a:t>
            </a:r>
            <a:r>
              <a:rPr lang="en-IN" sz="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000;   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IN" sz="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11'h219: data = 8'b00000000;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it-IT" sz="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11'h21a: data = 8'b000</a:t>
            </a:r>
            <a:r>
              <a:rPr lang="it-IT" sz="800" kern="100" dirty="0">
                <a:solidFill>
                  <a:srgbClr val="00B05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11</a:t>
            </a:r>
            <a:r>
              <a:rPr lang="it-IT" sz="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000;   </a:t>
            </a:r>
            <a:endParaRPr lang="en-IN" sz="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it-IT" sz="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11'h21b: data = 8'b000</a:t>
            </a:r>
            <a:r>
              <a:rPr lang="it-IT" sz="800" kern="100" dirty="0">
                <a:solidFill>
                  <a:srgbClr val="00B05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11</a:t>
            </a:r>
            <a:r>
              <a:rPr lang="it-IT" sz="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000;   </a:t>
            </a:r>
            <a:endParaRPr lang="en-IN" sz="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IN" sz="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11'h21c: data = 8'b00000000;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it-IT" sz="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11'h21d: data = 8'b00000000;</a:t>
            </a:r>
            <a:endParaRPr lang="en-IN" sz="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it-IT" sz="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11'h21e: data = 8'b00000000;</a:t>
            </a:r>
            <a:endParaRPr lang="en-IN" sz="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IN" sz="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11'h21f: data = 8'b00000000;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6E0F342-5CE0-3A51-8972-A2305FEDEB98}"/>
              </a:ext>
            </a:extLst>
          </p:cNvPr>
          <p:cNvSpPr txBox="1">
            <a:spLocks/>
          </p:cNvSpPr>
          <p:nvPr/>
        </p:nvSpPr>
        <p:spPr>
          <a:xfrm>
            <a:off x="7509764" y="2625683"/>
            <a:ext cx="1473539" cy="2318850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IN" sz="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// code x35 (5)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IN" sz="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11'h350: data = 8'b00000000;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IN" sz="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11'h351: data = 8'b00000000;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IN" sz="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11'h352: data = 8'b</a:t>
            </a:r>
            <a:r>
              <a:rPr lang="en-IN" sz="800" kern="100" dirty="0">
                <a:solidFill>
                  <a:srgbClr val="00B050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1111111</a:t>
            </a:r>
            <a:r>
              <a:rPr lang="en-IN" sz="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0;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IN" sz="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11'h353: data = 8'b</a:t>
            </a:r>
            <a:r>
              <a:rPr lang="en-IN" sz="800" kern="100" dirty="0">
                <a:solidFill>
                  <a:srgbClr val="00B050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1111111</a:t>
            </a:r>
            <a:r>
              <a:rPr lang="en-IN" sz="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0;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IN" sz="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11'h354: data = 8'b</a:t>
            </a:r>
            <a:r>
              <a:rPr lang="en-IN" sz="800" kern="100" dirty="0">
                <a:solidFill>
                  <a:srgbClr val="00B050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11</a:t>
            </a:r>
            <a:r>
              <a:rPr lang="en-IN" sz="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000000;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IN" sz="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11'h355: data = 8'b</a:t>
            </a:r>
            <a:r>
              <a:rPr lang="en-IN" sz="800" kern="100" dirty="0">
                <a:solidFill>
                  <a:srgbClr val="00B050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11</a:t>
            </a:r>
            <a:r>
              <a:rPr lang="en-IN" sz="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000000;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IN" sz="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11'h356: data = 8'b</a:t>
            </a:r>
            <a:r>
              <a:rPr lang="en-IN" sz="800" kern="100" dirty="0">
                <a:solidFill>
                  <a:srgbClr val="00B050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1111111</a:t>
            </a:r>
            <a:r>
              <a:rPr lang="en-IN" sz="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0;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IN" sz="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11'h357: data = 8'b</a:t>
            </a:r>
            <a:r>
              <a:rPr lang="en-IN" sz="800" kern="100" dirty="0">
                <a:solidFill>
                  <a:srgbClr val="00B050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1111111</a:t>
            </a:r>
            <a:r>
              <a:rPr lang="en-IN" sz="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0;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IN" sz="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11'h358: data = 8'b00000</a:t>
            </a:r>
            <a:r>
              <a:rPr lang="en-IN" sz="800" kern="100" dirty="0">
                <a:solidFill>
                  <a:srgbClr val="00B050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11</a:t>
            </a:r>
            <a:r>
              <a:rPr lang="en-IN" sz="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0;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IN" sz="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11'h359: data = 8'b00000</a:t>
            </a:r>
            <a:r>
              <a:rPr lang="en-IN" sz="800" kern="100" dirty="0">
                <a:solidFill>
                  <a:srgbClr val="00B050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11</a:t>
            </a:r>
            <a:r>
              <a:rPr lang="en-IN" sz="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0;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it-IT" sz="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11'h35a: data = 8'b</a:t>
            </a:r>
            <a:r>
              <a:rPr lang="it-IT" sz="800" kern="100" dirty="0">
                <a:solidFill>
                  <a:srgbClr val="00B050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1111111</a:t>
            </a:r>
            <a:r>
              <a:rPr lang="it-IT" sz="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0;</a:t>
            </a:r>
            <a:endParaRPr lang="en-IN" sz="800" kern="100" dirty="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it-IT" sz="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11'h35b: data = 8'b</a:t>
            </a:r>
            <a:r>
              <a:rPr lang="it-IT" sz="800" kern="100" dirty="0">
                <a:solidFill>
                  <a:srgbClr val="00B050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1111111</a:t>
            </a:r>
            <a:r>
              <a:rPr lang="it-IT" sz="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0;</a:t>
            </a:r>
            <a:endParaRPr lang="en-IN" sz="800" kern="100" dirty="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it-IT" sz="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11'h35c: data = 8'b00000000;</a:t>
            </a:r>
            <a:endParaRPr lang="en-IN" sz="800" kern="100" dirty="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it-IT" sz="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11'h35d: data = 8'b00000000;</a:t>
            </a:r>
            <a:endParaRPr lang="en-IN" sz="800" kern="100" dirty="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it-IT" sz="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11'h35e: data = 8'b00000000;</a:t>
            </a:r>
            <a:endParaRPr lang="en-IN" sz="800" kern="100" dirty="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it-IT" sz="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11'h35f: data = 8'b00000000;</a:t>
            </a:r>
            <a:endParaRPr lang="en-IN" sz="800" kern="100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5026010-AA1F-DED9-0C1D-E16E8F3B2D1E}"/>
              </a:ext>
            </a:extLst>
          </p:cNvPr>
          <p:cNvSpPr txBox="1">
            <a:spLocks/>
          </p:cNvSpPr>
          <p:nvPr/>
        </p:nvSpPr>
        <p:spPr>
          <a:xfrm>
            <a:off x="9608989" y="2625683"/>
            <a:ext cx="1473539" cy="2318850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it-IT" sz="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// code x41 (A)</a:t>
            </a:r>
            <a:endParaRPr lang="en-IN" sz="800" kern="100" dirty="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it-IT" sz="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11'h410: data = 8'b00000000;</a:t>
            </a:r>
            <a:endParaRPr lang="en-IN" sz="800" kern="100" dirty="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it-IT" sz="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11'h411: data = 8'b00000000;</a:t>
            </a:r>
            <a:endParaRPr lang="en-IN" sz="800" kern="100" dirty="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it-IT" sz="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11'h412: data = 8'b000</a:t>
            </a:r>
            <a:r>
              <a:rPr lang="it-IT" sz="800" kern="100" dirty="0">
                <a:solidFill>
                  <a:srgbClr val="00B050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1</a:t>
            </a:r>
            <a:r>
              <a:rPr lang="it-IT" sz="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0000;</a:t>
            </a:r>
            <a:endParaRPr lang="en-IN" sz="800" kern="100" dirty="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it-IT" sz="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11'h413: data = 8'b00</a:t>
            </a:r>
            <a:r>
              <a:rPr lang="it-IT" sz="800" kern="100" dirty="0">
                <a:solidFill>
                  <a:srgbClr val="00B050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111</a:t>
            </a:r>
            <a:r>
              <a:rPr lang="it-IT" sz="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000;</a:t>
            </a:r>
            <a:endParaRPr lang="en-IN" sz="800" kern="100" dirty="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it-IT" sz="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11'h414: data = 8'b0</a:t>
            </a:r>
            <a:r>
              <a:rPr lang="it-IT" sz="800" kern="100" dirty="0">
                <a:solidFill>
                  <a:srgbClr val="00B050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11</a:t>
            </a:r>
            <a:r>
              <a:rPr lang="it-IT" sz="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0</a:t>
            </a:r>
            <a:r>
              <a:rPr lang="it-IT" sz="800" kern="100" dirty="0">
                <a:solidFill>
                  <a:srgbClr val="00B050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11</a:t>
            </a:r>
            <a:r>
              <a:rPr lang="it-IT" sz="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00;</a:t>
            </a:r>
            <a:endParaRPr lang="en-IN" sz="800" kern="100" dirty="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it-IT" sz="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11'h415: data = 8'b</a:t>
            </a:r>
            <a:r>
              <a:rPr lang="it-IT" sz="800" kern="100" dirty="0">
                <a:solidFill>
                  <a:srgbClr val="00B050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11</a:t>
            </a:r>
            <a:r>
              <a:rPr lang="it-IT" sz="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000</a:t>
            </a:r>
            <a:r>
              <a:rPr lang="it-IT" sz="800" kern="100" dirty="0">
                <a:solidFill>
                  <a:srgbClr val="00B050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11</a:t>
            </a:r>
            <a:r>
              <a:rPr lang="it-IT" sz="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0;</a:t>
            </a:r>
            <a:endParaRPr lang="en-IN" sz="800" kern="100" dirty="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it-IT" sz="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11'h416: data = 8'b</a:t>
            </a:r>
            <a:r>
              <a:rPr lang="it-IT" sz="800" kern="100" dirty="0">
                <a:solidFill>
                  <a:srgbClr val="00B050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11</a:t>
            </a:r>
            <a:r>
              <a:rPr lang="it-IT" sz="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000</a:t>
            </a:r>
            <a:r>
              <a:rPr lang="it-IT" sz="800" kern="100" dirty="0">
                <a:solidFill>
                  <a:srgbClr val="00B050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11</a:t>
            </a:r>
            <a:r>
              <a:rPr lang="it-IT" sz="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0;</a:t>
            </a:r>
            <a:endParaRPr lang="en-IN" sz="800" kern="100" dirty="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it-IT" sz="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11'h417: data = 8'b</a:t>
            </a:r>
            <a:r>
              <a:rPr lang="it-IT" sz="800" kern="100" dirty="0">
                <a:solidFill>
                  <a:srgbClr val="00B050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1111111</a:t>
            </a:r>
            <a:r>
              <a:rPr lang="it-IT" sz="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0;</a:t>
            </a:r>
            <a:endParaRPr lang="en-IN" sz="800" kern="100" dirty="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it-IT" sz="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11'h418: data = 8'b</a:t>
            </a:r>
            <a:r>
              <a:rPr lang="it-IT" sz="800" kern="100" dirty="0">
                <a:solidFill>
                  <a:srgbClr val="00B050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1111111</a:t>
            </a:r>
            <a:r>
              <a:rPr lang="it-IT" sz="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0;</a:t>
            </a:r>
            <a:endParaRPr lang="en-IN" sz="800" kern="100" dirty="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it-IT" sz="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11'h419: data = 8'b</a:t>
            </a:r>
            <a:r>
              <a:rPr lang="it-IT" sz="800" kern="100" dirty="0">
                <a:solidFill>
                  <a:srgbClr val="00B050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11</a:t>
            </a:r>
            <a:r>
              <a:rPr lang="it-IT" sz="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000</a:t>
            </a:r>
            <a:r>
              <a:rPr lang="it-IT" sz="800" kern="100" dirty="0">
                <a:solidFill>
                  <a:srgbClr val="00B050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11</a:t>
            </a:r>
            <a:r>
              <a:rPr lang="it-IT" sz="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0;</a:t>
            </a:r>
            <a:endParaRPr lang="en-IN" sz="800" kern="100" dirty="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it-IT" sz="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11'h41a: data = 8'b</a:t>
            </a:r>
            <a:r>
              <a:rPr lang="it-IT" sz="800" kern="100" dirty="0">
                <a:solidFill>
                  <a:srgbClr val="00B050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11</a:t>
            </a:r>
            <a:r>
              <a:rPr lang="it-IT" sz="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000</a:t>
            </a:r>
            <a:r>
              <a:rPr lang="it-IT" sz="800" kern="100" dirty="0">
                <a:solidFill>
                  <a:srgbClr val="00B050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11</a:t>
            </a:r>
            <a:r>
              <a:rPr lang="it-IT" sz="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0;</a:t>
            </a:r>
            <a:endParaRPr lang="en-IN" sz="800" kern="100" dirty="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it-IT" sz="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11'h41b: data = 8'b</a:t>
            </a:r>
            <a:r>
              <a:rPr lang="it-IT" sz="800" kern="100" dirty="0">
                <a:solidFill>
                  <a:srgbClr val="00B050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11</a:t>
            </a:r>
            <a:r>
              <a:rPr lang="it-IT" sz="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000</a:t>
            </a:r>
            <a:r>
              <a:rPr lang="it-IT" sz="800" kern="100" dirty="0">
                <a:solidFill>
                  <a:srgbClr val="00B050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11</a:t>
            </a:r>
            <a:r>
              <a:rPr lang="it-IT" sz="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0;</a:t>
            </a:r>
            <a:endParaRPr lang="en-IN" sz="800" kern="100" dirty="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it-IT" sz="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11'h41c: data = 8'b00000000;</a:t>
            </a:r>
            <a:endParaRPr lang="en-IN" sz="800" kern="100" dirty="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it-IT" sz="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11'h41d: data = 8'b00000000;</a:t>
            </a:r>
            <a:endParaRPr lang="en-IN" sz="800" kern="100" dirty="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it-IT" sz="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11'h41e: data = 8'b00000000;</a:t>
            </a:r>
            <a:endParaRPr lang="en-IN" sz="800" kern="100" dirty="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IN" sz="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11'h41f: data = 8'b00000000;</a:t>
            </a:r>
          </a:p>
        </p:txBody>
      </p:sp>
    </p:spTree>
    <p:extLst>
      <p:ext uri="{BB962C8B-B14F-4D97-AF65-F5344CB8AC3E}">
        <p14:creationId xmlns:p14="http://schemas.microsoft.com/office/powerpoint/2010/main" val="1617672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3C74-1E9A-CE43-9579-3AB36CEC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728" y="3133534"/>
            <a:ext cx="10515600" cy="590931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5290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6EFFE0B3-6566-3F48-9291-A6A8E30E2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601216"/>
            <a:ext cx="6951472" cy="590931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5" name="Slide Text">
            <a:extLst>
              <a:ext uri="{FF2B5EF4-FFF2-40B4-BE49-F238E27FC236}">
                <a16:creationId xmlns:a16="http://schemas.microsoft.com/office/drawing/2014/main" id="{C69252C7-A6C4-2849-AD0F-63A6BD9AF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655316"/>
            <a:ext cx="7114032" cy="396824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>
                <a:solidFill>
                  <a:schemeClr val="tx1">
                    <a:lumMod val="50000"/>
                  </a:schemeClr>
                </a:solidFill>
              </a:rPr>
              <a:t>Aim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>
                <a:solidFill>
                  <a:schemeClr val="tx1">
                    <a:lumMod val="50000"/>
                  </a:schemeClr>
                </a:solidFill>
              </a:rPr>
              <a:t>VGA controller</a:t>
            </a:r>
            <a:endParaRPr lang="en-US" err="1">
              <a:solidFill>
                <a:schemeClr val="tx1">
                  <a:lumMod val="50000"/>
                </a:schemeClr>
              </a:solidFill>
              <a:cs typeface="Arial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>
                <a:solidFill>
                  <a:schemeClr val="tx1">
                    <a:lumMod val="50000"/>
                  </a:schemeClr>
                </a:solidFill>
              </a:rPr>
              <a:t>Animation</a:t>
            </a:r>
            <a:endParaRPr lang="en-US">
              <a:solidFill>
                <a:schemeClr val="tx1">
                  <a:lumMod val="50000"/>
                </a:schemeClr>
              </a:solidFill>
              <a:cs typeface="Arial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>
                <a:solidFill>
                  <a:schemeClr val="tx1">
                    <a:lumMod val="50000"/>
                  </a:schemeClr>
                </a:solidFill>
              </a:rPr>
              <a:t>Rotation</a:t>
            </a:r>
            <a:endParaRPr lang="en-US">
              <a:solidFill>
                <a:schemeClr val="tx1">
                  <a:lumMod val="50000"/>
                </a:schemeClr>
              </a:solidFill>
              <a:cs typeface="Arial"/>
            </a:endParaRPr>
          </a:p>
          <a:p>
            <a:pPr marL="342900" indent="-342900">
              <a:buAutoNum type="arabicPeriod"/>
            </a:pPr>
            <a:r>
              <a:rPr lang="en-US" err="1">
                <a:solidFill>
                  <a:schemeClr val="tx1">
                    <a:lumMod val="50000"/>
                  </a:schemeClr>
                </a:solidFill>
                <a:cs typeface="Arial"/>
              </a:rPr>
              <a:t>Bresenham's</a:t>
            </a:r>
            <a:r>
              <a:rPr lang="en-US">
                <a:solidFill>
                  <a:schemeClr val="tx1">
                    <a:lumMod val="50000"/>
                  </a:schemeClr>
                </a:solidFill>
                <a:cs typeface="Arial"/>
              </a:rPr>
              <a:t> algorithm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chemeClr val="tx1">
                    <a:lumMod val="50000"/>
                  </a:schemeClr>
                </a:solidFill>
                <a:cs typeface="Arial"/>
              </a:rPr>
              <a:t>Background formation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chemeClr val="tx1">
                    <a:lumMod val="50000"/>
                  </a:schemeClr>
                </a:solidFill>
                <a:cs typeface="Arial"/>
              </a:rPr>
              <a:t>Full screen text editor</a:t>
            </a:r>
          </a:p>
          <a:p>
            <a:pPr marL="342900" indent="-342900">
              <a:buFont typeface="+mj-lt"/>
              <a:buAutoNum type="arabicPeriod"/>
            </a:pPr>
            <a:endParaRPr lang="en-US">
              <a:cs typeface="Arial" panose="020B0604020202020204"/>
            </a:endParaRPr>
          </a:p>
          <a:p>
            <a:pPr marL="342900" indent="-342900">
              <a:buFont typeface="+mj-lt"/>
              <a:buAutoNum type="arabicPeriod"/>
            </a:pPr>
            <a:endParaRPr lang="en-US"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916806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Title">
            <a:extLst>
              <a:ext uri="{FF2B5EF4-FFF2-40B4-BE49-F238E27FC236}">
                <a16:creationId xmlns:a16="http://schemas.microsoft.com/office/drawing/2014/main" id="{3AC14BE6-0C46-714B-B7A3-48A9E49B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54" y="1187712"/>
            <a:ext cx="5602464" cy="867930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sz="2800">
                <a:cs typeface="Arial"/>
              </a:rPr>
              <a:t>Background accelerator </a:t>
            </a:r>
            <a:endParaRPr lang="en-US"/>
          </a:p>
        </p:txBody>
      </p:sp>
      <p:sp>
        <p:nvSpPr>
          <p:cNvPr id="12" name="Slide Note">
            <a:extLst>
              <a:ext uri="{FF2B5EF4-FFF2-40B4-BE49-F238E27FC236}">
                <a16:creationId xmlns:a16="http://schemas.microsoft.com/office/drawing/2014/main" id="{442BDBCF-9AD0-57D1-0410-49D5E64BC8F0}"/>
              </a:ext>
            </a:extLst>
          </p:cNvPr>
          <p:cNvSpPr txBox="1"/>
          <p:nvPr/>
        </p:nvSpPr>
        <p:spPr>
          <a:xfrm>
            <a:off x="0" y="6519446"/>
            <a:ext cx="3594100" cy="3385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>
                <a:solidFill>
                  <a:schemeClr val="tx2"/>
                </a:solidFill>
                <a:latin typeface="Arial"/>
                <a:ea typeface="Arial" charset="0"/>
                <a:cs typeface="Arial"/>
              </a:rPr>
              <a:t>Source:</a:t>
            </a:r>
            <a:r>
              <a:rPr lang="en-US" sz="1600">
                <a:solidFill>
                  <a:schemeClr val="tx2"/>
                </a:solidFill>
                <a:latin typeface="Arial"/>
                <a:ea typeface="Arial" charset="0"/>
                <a:cs typeface="Arial"/>
              </a:rPr>
              <a:t> Google image</a:t>
            </a:r>
            <a:endParaRPr lang="en-US" sz="1600">
              <a:solidFill>
                <a:schemeClr val="tx2"/>
              </a:solidFill>
              <a:latin typeface="Arial"/>
              <a:ea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33D847-4476-7F82-BE37-C410CBEFD54A}"/>
              </a:ext>
            </a:extLst>
          </p:cNvPr>
          <p:cNvSpPr txBox="1"/>
          <p:nvPr/>
        </p:nvSpPr>
        <p:spPr>
          <a:xfrm>
            <a:off x="8251838" y="183362"/>
            <a:ext cx="3109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Miniaturized Graphic Engine</a:t>
            </a:r>
            <a:endParaRPr lang="en-US" dirty="0"/>
          </a:p>
        </p:txBody>
      </p:sp>
      <p:pic>
        <p:nvPicPr>
          <p:cNvPr id="7" name="Content Placeholder 6" descr="Download Pubg - A Man In A Room With A Gun Wallpaper | Wallpapers.com">
            <a:extLst>
              <a:ext uri="{FF2B5EF4-FFF2-40B4-BE49-F238E27FC236}">
                <a16:creationId xmlns:a16="http://schemas.microsoft.com/office/drawing/2014/main" id="{E800E239-8862-49A4-EB41-41DA2A714E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0501" y="928962"/>
            <a:ext cx="2575343" cy="1448003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A65226-B4D9-884B-FA9C-416166A770B5}"/>
              </a:ext>
            </a:extLst>
          </p:cNvPr>
          <p:cNvSpPr txBox="1"/>
          <p:nvPr/>
        </p:nvSpPr>
        <p:spPr>
          <a:xfrm>
            <a:off x="132349" y="2057400"/>
            <a:ext cx="1192730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Arial"/>
              </a:rPr>
              <a:t>All rooms will have same background with only extra objects and wall colors.</a:t>
            </a: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EBC429B7-7722-5C1B-9316-34F8E38AD999}"/>
              </a:ext>
            </a:extLst>
          </p:cNvPr>
          <p:cNvSpPr txBox="1">
            <a:spLocks/>
          </p:cNvSpPr>
          <p:nvPr/>
        </p:nvSpPr>
        <p:spPr>
          <a:xfrm>
            <a:off x="578959" y="2640306"/>
            <a:ext cx="4248912" cy="48013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093E9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cs typeface="Arial"/>
              </a:rPr>
              <a:t>2. Animation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FBA088-7DB6-CBA4-ABCD-2905AA4C44A8}"/>
              </a:ext>
            </a:extLst>
          </p:cNvPr>
          <p:cNvSpPr txBox="1"/>
          <p:nvPr/>
        </p:nvSpPr>
        <p:spPr>
          <a:xfrm>
            <a:off x="132348" y="3110163"/>
            <a:ext cx="1192730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Arial"/>
              </a:rPr>
              <a:t>Animation shows basic law of reflection and translated object.</a:t>
            </a:r>
          </a:p>
        </p:txBody>
      </p:sp>
      <p:sp>
        <p:nvSpPr>
          <p:cNvPr id="17" name="Slide Title">
            <a:extLst>
              <a:ext uri="{FF2B5EF4-FFF2-40B4-BE49-F238E27FC236}">
                <a16:creationId xmlns:a16="http://schemas.microsoft.com/office/drawing/2014/main" id="{8304E8E0-E44D-F399-C303-34DC33FE6CAC}"/>
              </a:ext>
            </a:extLst>
          </p:cNvPr>
          <p:cNvSpPr txBox="1">
            <a:spLocks/>
          </p:cNvSpPr>
          <p:nvPr/>
        </p:nvSpPr>
        <p:spPr>
          <a:xfrm>
            <a:off x="649143" y="3823411"/>
            <a:ext cx="5642569" cy="480131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093E9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cs typeface="Arial"/>
              </a:rPr>
              <a:t>3. Rotation and line formation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351AAB-48B6-1D22-E1C4-4F42FD8C5605}"/>
              </a:ext>
            </a:extLst>
          </p:cNvPr>
          <p:cNvSpPr txBox="1"/>
          <p:nvPr/>
        </p:nvSpPr>
        <p:spPr>
          <a:xfrm>
            <a:off x="202532" y="4293268"/>
            <a:ext cx="1192730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Arial"/>
              </a:rPr>
              <a:t>Using sin cos matrix approximation rotation </a:t>
            </a:r>
            <a:endParaRPr lang="en-US"/>
          </a:p>
        </p:txBody>
      </p:sp>
      <p:sp>
        <p:nvSpPr>
          <p:cNvPr id="19" name="Slide Title">
            <a:extLst>
              <a:ext uri="{FF2B5EF4-FFF2-40B4-BE49-F238E27FC236}">
                <a16:creationId xmlns:a16="http://schemas.microsoft.com/office/drawing/2014/main" id="{25DFC867-13F8-4145-E073-70DDAC569FB4}"/>
              </a:ext>
            </a:extLst>
          </p:cNvPr>
          <p:cNvSpPr txBox="1">
            <a:spLocks/>
          </p:cNvSpPr>
          <p:nvPr/>
        </p:nvSpPr>
        <p:spPr>
          <a:xfrm>
            <a:off x="739379" y="4775911"/>
            <a:ext cx="5642569" cy="480131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093E9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cs typeface="Arial"/>
              </a:rPr>
              <a:t>4. Full Screen Text display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D1F784-9D2B-77F3-6E5C-0B7D293EC855}"/>
              </a:ext>
            </a:extLst>
          </p:cNvPr>
          <p:cNvSpPr txBox="1"/>
          <p:nvPr/>
        </p:nvSpPr>
        <p:spPr>
          <a:xfrm>
            <a:off x="292768" y="5245768"/>
            <a:ext cx="1192730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cs typeface="Arial"/>
              </a:rPr>
              <a:t>Displays text on Full Screen</a:t>
            </a:r>
          </a:p>
        </p:txBody>
      </p:sp>
      <p:pic>
        <p:nvPicPr>
          <p:cNvPr id="21" name="Picture 20" descr="A Guide to CSS Animation — Part 2 | by Jhey Tompkins | codeburst">
            <a:extLst>
              <a:ext uri="{FF2B5EF4-FFF2-40B4-BE49-F238E27FC236}">
                <a16:creationId xmlns:a16="http://schemas.microsoft.com/office/drawing/2014/main" id="{DD92A7F6-3992-47B5-C7D9-74AA7B96C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7269" y="2368217"/>
            <a:ext cx="2562726" cy="2362200"/>
          </a:xfrm>
          <a:prstGeom prst="rect">
            <a:avLst/>
          </a:prstGeom>
        </p:spPr>
      </p:pic>
      <p:pic>
        <p:nvPicPr>
          <p:cNvPr id="23" name="Picture 22" descr="Hidden cursor in zoc terminal - americanfreeloads">
            <a:extLst>
              <a:ext uri="{FF2B5EF4-FFF2-40B4-BE49-F238E27FC236}">
                <a16:creationId xmlns:a16="http://schemas.microsoft.com/office/drawing/2014/main" id="{910099BF-1AF5-4EDC-C459-9B492EE56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322" y="2156160"/>
            <a:ext cx="2261936" cy="2134602"/>
          </a:xfrm>
          <a:prstGeom prst="rect">
            <a:avLst/>
          </a:prstGeom>
        </p:spPr>
      </p:pic>
      <p:sp>
        <p:nvSpPr>
          <p:cNvPr id="25" name="Slide Title">
            <a:extLst>
              <a:ext uri="{FF2B5EF4-FFF2-40B4-BE49-F238E27FC236}">
                <a16:creationId xmlns:a16="http://schemas.microsoft.com/office/drawing/2014/main" id="{A6D4C38E-D03D-AD3F-189A-3E36494FD973}"/>
              </a:ext>
            </a:extLst>
          </p:cNvPr>
          <p:cNvSpPr txBox="1">
            <a:spLocks/>
          </p:cNvSpPr>
          <p:nvPr/>
        </p:nvSpPr>
        <p:spPr>
          <a:xfrm>
            <a:off x="-4572" y="889348"/>
            <a:ext cx="6951472" cy="59093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093E9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Aim</a:t>
            </a:r>
            <a:endParaRPr lang="en-US" b="1">
              <a:cs typeface="Arial"/>
            </a:endParaRPr>
          </a:p>
        </p:txBody>
      </p:sp>
      <p:pic>
        <p:nvPicPr>
          <p:cNvPr id="27" name="Picture 26" descr="File:Ejemplo de Bresenham.gif">
            <a:extLst>
              <a:ext uri="{FF2B5EF4-FFF2-40B4-BE49-F238E27FC236}">
                <a16:creationId xmlns:a16="http://schemas.microsoft.com/office/drawing/2014/main" id="{DC18EEB9-3F31-E3FD-F9E1-E4832A291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744" y="3661934"/>
            <a:ext cx="2265990" cy="1070095"/>
          </a:xfrm>
          <a:prstGeom prst="rect">
            <a:avLst/>
          </a:prstGeom>
        </p:spPr>
      </p:pic>
      <p:pic>
        <p:nvPicPr>
          <p:cNvPr id="28" name="Picture 27" descr="Jquery Bounce Animation Loop - ANIMAL QBK">
            <a:extLst>
              <a:ext uri="{FF2B5EF4-FFF2-40B4-BE49-F238E27FC236}">
                <a16:creationId xmlns:a16="http://schemas.microsoft.com/office/drawing/2014/main" id="{8387B4D5-EA87-0D38-0FC0-9FC3C1FC97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1321" y="946484"/>
            <a:ext cx="2261937" cy="17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32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Title">
            <a:extLst>
              <a:ext uri="{FF2B5EF4-FFF2-40B4-BE49-F238E27FC236}">
                <a16:creationId xmlns:a16="http://schemas.microsoft.com/office/drawing/2014/main" id="{3AC14BE6-0C46-714B-B7A3-48A9E49B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77" y="974781"/>
            <a:ext cx="3033149" cy="480131"/>
          </a:xfrm>
        </p:spPr>
        <p:txBody>
          <a:bodyPr/>
          <a:lstStyle/>
          <a:p>
            <a:r>
              <a:rPr lang="en-US" sz="2800" dirty="0"/>
              <a:t>VGA Controller</a:t>
            </a:r>
          </a:p>
        </p:txBody>
      </p:sp>
      <p:sp>
        <p:nvSpPr>
          <p:cNvPr id="14" name="Slide Note">
            <a:extLst>
              <a:ext uri="{FF2B5EF4-FFF2-40B4-BE49-F238E27FC236}">
                <a16:creationId xmlns:a16="http://schemas.microsoft.com/office/drawing/2014/main" id="{767C01DD-707F-4742-B0A0-9274A977492A}"/>
              </a:ext>
            </a:extLst>
          </p:cNvPr>
          <p:cNvSpPr txBox="1"/>
          <p:nvPr/>
        </p:nvSpPr>
        <p:spPr>
          <a:xfrm>
            <a:off x="10026" y="6519446"/>
            <a:ext cx="10603163" cy="3385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>
                <a:solidFill>
                  <a:schemeClr val="tx2"/>
                </a:solidFill>
                <a:ea typeface="+mn-lt"/>
                <a:cs typeface="+mn-lt"/>
              </a:rPr>
              <a:t>Reference Book</a:t>
            </a:r>
            <a:r>
              <a:rPr lang="en-US" sz="1600">
                <a:solidFill>
                  <a:schemeClr val="tx2"/>
                </a:solidFill>
                <a:ea typeface="+mn-lt"/>
                <a:cs typeface="+mn-lt"/>
              </a:rPr>
              <a:t>:  Chu, Pong P. Wiley, 2008  "FPGA Prototyping by Verilog Examples: Xilinx Spartan-3 Version" </a:t>
            </a:r>
            <a:endParaRPr lang="en-US">
              <a:solidFill>
                <a:schemeClr val="tx2"/>
              </a:solidFill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B0DE2D-24FC-1F4B-2091-B0F4351A445F}"/>
              </a:ext>
            </a:extLst>
          </p:cNvPr>
          <p:cNvSpPr txBox="1"/>
          <p:nvPr/>
        </p:nvSpPr>
        <p:spPr>
          <a:xfrm>
            <a:off x="8190978" y="231006"/>
            <a:ext cx="7276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Miniaturized Graphic Engine</a:t>
            </a:r>
            <a:endParaRPr lang="en-US" dirty="0"/>
          </a:p>
        </p:txBody>
      </p:sp>
      <p:pic>
        <p:nvPicPr>
          <p:cNvPr id="5" name="Picture 4" descr="A diagram of a display&#10;&#10;Description automatically generated">
            <a:extLst>
              <a:ext uri="{FF2B5EF4-FFF2-40B4-BE49-F238E27FC236}">
                <a16:creationId xmlns:a16="http://schemas.microsoft.com/office/drawing/2014/main" id="{859B73F2-9E06-BD93-B3E8-000A68046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305" y="1587389"/>
            <a:ext cx="5278817" cy="4114800"/>
          </a:xfrm>
          <a:prstGeom prst="rect">
            <a:avLst/>
          </a:prstGeom>
        </p:spPr>
      </p:pic>
      <p:pic>
        <p:nvPicPr>
          <p:cNvPr id="7" name="Picture 6" descr="A diagram of a device&#10;&#10;Description automatically generated">
            <a:extLst>
              <a:ext uri="{FF2B5EF4-FFF2-40B4-BE49-F238E27FC236}">
                <a16:creationId xmlns:a16="http://schemas.microsoft.com/office/drawing/2014/main" id="{5E80059E-6C2A-B6DC-E88A-54E6D9CAD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" y="4732631"/>
            <a:ext cx="3439028" cy="17807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F9E465-A901-EF79-FA02-08EE782354DC}"/>
              </a:ext>
            </a:extLst>
          </p:cNvPr>
          <p:cNvSpPr txBox="1"/>
          <p:nvPr/>
        </p:nvSpPr>
        <p:spPr>
          <a:xfrm>
            <a:off x="12032" y="1455823"/>
            <a:ext cx="7285119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VGA RED</a:t>
            </a:r>
            <a:r>
              <a:rPr lang="en-US"/>
              <a:t> : red color channel </a:t>
            </a:r>
          </a:p>
          <a:p>
            <a:r>
              <a:rPr lang="en-US" b="1"/>
              <a:t>VGA GREEN</a:t>
            </a:r>
            <a:r>
              <a:rPr lang="en-US"/>
              <a:t> : green color channel </a:t>
            </a:r>
          </a:p>
          <a:p>
            <a:r>
              <a:rPr lang="en-US" b="1"/>
              <a:t>VGA BLUE</a:t>
            </a:r>
            <a:r>
              <a:rPr lang="en-US"/>
              <a:t> : blue color channel </a:t>
            </a:r>
            <a:endParaRPr lang="en-US">
              <a:cs typeface="Arial" panose="020B0604020202020204"/>
            </a:endParaRPr>
          </a:p>
          <a:p>
            <a:r>
              <a:rPr lang="en-US" b="1"/>
              <a:t>VGA HSYNC</a:t>
            </a:r>
            <a:r>
              <a:rPr lang="en-US"/>
              <a:t> : Tells when horizontal screen has been completed </a:t>
            </a:r>
          </a:p>
          <a:p>
            <a:r>
              <a:rPr lang="en-US" b="1"/>
              <a:t>VGA VSYNC</a:t>
            </a:r>
            <a:r>
              <a:rPr lang="en-US"/>
              <a:t> : Tells when all horizontal lines are completed </a:t>
            </a:r>
          </a:p>
          <a:p>
            <a:r>
              <a:rPr lang="en-US" b="1"/>
              <a:t>FRONT PORCH and BACK PORCH</a:t>
            </a:r>
            <a:r>
              <a:rPr lang="en-US"/>
              <a:t> are safety timing for circuitry to have time to move beam. In between image can not be generated.</a:t>
            </a:r>
            <a:endParaRPr lang="en-US">
              <a:cs typeface="Arial"/>
            </a:endParaRPr>
          </a:p>
        </p:txBody>
      </p:sp>
      <p:pic>
        <p:nvPicPr>
          <p:cNvPr id="10" name="Picture 9" descr="analog - 8-bit VGA DAC Design Question - Electrical Engineering Stack  Exchange">
            <a:extLst>
              <a:ext uri="{FF2B5EF4-FFF2-40B4-BE49-F238E27FC236}">
                <a16:creationId xmlns:a16="http://schemas.microsoft.com/office/drawing/2014/main" id="{B8BC3025-BEA8-25CE-0E6C-1C40B6DF1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1058" y="4735056"/>
            <a:ext cx="2642937" cy="177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23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creen with a white frame&#10;&#10;Description automatically generated">
            <a:extLst>
              <a:ext uri="{FF2B5EF4-FFF2-40B4-BE49-F238E27FC236}">
                <a16:creationId xmlns:a16="http://schemas.microsoft.com/office/drawing/2014/main" id="{AF8CA365-D43B-2CAB-30FD-EF5A474F8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2"/>
            <a:ext cx="12191999" cy="6848976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B9A8ACF-6B7F-1772-386A-6C2F7CEA12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0605095"/>
              </p:ext>
            </p:extLst>
          </p:nvPr>
        </p:nvGraphicFramePr>
        <p:xfrm>
          <a:off x="-242455" y="1611745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59352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Title">
            <a:extLst>
              <a:ext uri="{FF2B5EF4-FFF2-40B4-BE49-F238E27FC236}">
                <a16:creationId xmlns:a16="http://schemas.microsoft.com/office/drawing/2014/main" id="{3BD25CFF-8355-C3FC-911E-0E40E7E89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7" y="1064169"/>
            <a:ext cx="7766367" cy="480131"/>
          </a:xfrm>
        </p:spPr>
        <p:txBody>
          <a:bodyPr/>
          <a:lstStyle/>
          <a:p>
            <a:r>
              <a:rPr lang="en-US" sz="2800">
                <a:cs typeface="Arial"/>
              </a:rPr>
              <a:t>Object Animation</a:t>
            </a:r>
            <a:endParaRPr lang="en-US"/>
          </a:p>
        </p:txBody>
      </p:sp>
      <p:sp>
        <p:nvSpPr>
          <p:cNvPr id="5" name="Slide Text">
            <a:extLst>
              <a:ext uri="{FF2B5EF4-FFF2-40B4-BE49-F238E27FC236}">
                <a16:creationId xmlns:a16="http://schemas.microsoft.com/office/drawing/2014/main" id="{32972AE0-E858-3AB4-443B-0B04F08A9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9" y="1549102"/>
            <a:ext cx="10352229" cy="484999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solidFill>
                  <a:srgbClr val="2A2A2A"/>
                </a:solidFill>
                <a:latin typeface="Source Sans Pro"/>
                <a:ea typeface="Source Sans Pro"/>
                <a:cs typeface="Arial"/>
              </a:rPr>
              <a:t>Changing objects location from frame to frame creates an illusion of motion</a:t>
            </a:r>
          </a:p>
          <a:p>
            <a:r>
              <a:rPr lang="en-US">
                <a:solidFill>
                  <a:srgbClr val="2A2A2A"/>
                </a:solidFill>
                <a:latin typeface="Source Sans Pro"/>
                <a:ea typeface="Source Sans Pro"/>
              </a:rPr>
              <a:t>The screen is redrawn 60 times per second as the monitor supports 60Hz refresh rate.</a:t>
            </a:r>
          </a:p>
          <a:p>
            <a:r>
              <a:rPr lang="en-US">
                <a:solidFill>
                  <a:srgbClr val="2A2A2A"/>
                </a:solidFill>
                <a:latin typeface="Source Sans Pro"/>
                <a:ea typeface="Source Sans Pro"/>
              </a:rPr>
              <a:t>Each time, the object is moved by a small amount (move by less number of pixels) making it feel like the object is moving.</a:t>
            </a:r>
          </a:p>
          <a:p>
            <a:endParaRPr lang="en-US">
              <a:solidFill>
                <a:srgbClr val="2A2A2A"/>
              </a:solidFill>
              <a:latin typeface="Source Sans Pro"/>
              <a:ea typeface="Source Sans Pro"/>
            </a:endParaRPr>
          </a:p>
          <a:p>
            <a:endParaRPr lang="en-US">
              <a:solidFill>
                <a:srgbClr val="2A2A2A"/>
              </a:solidFill>
              <a:latin typeface="Source Sans Pro"/>
              <a:ea typeface="Source Sans Pro"/>
            </a:endParaRPr>
          </a:p>
          <a:p>
            <a:endParaRPr lang="en-US">
              <a:solidFill>
                <a:srgbClr val="2A2A2A"/>
              </a:solidFill>
              <a:latin typeface="Source Sans Pro"/>
              <a:ea typeface="Source Sans Pro"/>
            </a:endParaRPr>
          </a:p>
          <a:p>
            <a:r>
              <a:rPr lang="en-US">
                <a:solidFill>
                  <a:srgbClr val="2A2A2A"/>
                </a:solidFill>
                <a:latin typeface="Source Sans Pro"/>
                <a:ea typeface="Source Sans Pro"/>
              </a:rPr>
              <a:t>Registers are used to track X and Y coordinates of the object.</a:t>
            </a:r>
          </a:p>
          <a:p>
            <a:r>
              <a:rPr lang="en-US">
                <a:solidFill>
                  <a:srgbClr val="2A2A2A"/>
                </a:solidFill>
                <a:latin typeface="Source Sans Pro"/>
                <a:ea typeface="Source Sans Pro"/>
              </a:rPr>
              <a:t>Four registers are used to track right, left, top and bottom edges of the square</a:t>
            </a:r>
          </a:p>
          <a:p>
            <a:r>
              <a:rPr lang="en-US">
                <a:solidFill>
                  <a:srgbClr val="2A2A2A"/>
                </a:solidFill>
                <a:latin typeface="Source Sans Pro"/>
                <a:ea typeface="Source Sans Pro"/>
              </a:rPr>
              <a:t>For each frame, registers are incremented or decremented based on the direction of motion.</a:t>
            </a:r>
          </a:p>
          <a:p>
            <a:endParaRPr lang="en-US">
              <a:solidFill>
                <a:srgbClr val="2A2A2A"/>
              </a:solidFill>
              <a:latin typeface="Source Sans Pro"/>
              <a:ea typeface="Source Sans Pr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919265-A5D2-C967-2B24-70B2BD82859E}"/>
              </a:ext>
            </a:extLst>
          </p:cNvPr>
          <p:cNvSpPr txBox="1"/>
          <p:nvPr/>
        </p:nvSpPr>
        <p:spPr>
          <a:xfrm>
            <a:off x="10324578" y="2406"/>
            <a:ext cx="3199638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/>
              <a:t>Object Animation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CD12D8-85E5-C81E-2E7E-4812BF6165E4}"/>
              </a:ext>
            </a:extLst>
          </p:cNvPr>
          <p:cNvSpPr/>
          <p:nvPr/>
        </p:nvSpPr>
        <p:spPr>
          <a:xfrm>
            <a:off x="4450773" y="2978727"/>
            <a:ext cx="3108613" cy="132484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C737E0-E271-6ED0-384B-7682A032850A}"/>
              </a:ext>
            </a:extLst>
          </p:cNvPr>
          <p:cNvSpPr/>
          <p:nvPr/>
        </p:nvSpPr>
        <p:spPr>
          <a:xfrm>
            <a:off x="5263861" y="3428999"/>
            <a:ext cx="337704" cy="3117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AE886FB-7865-61D2-C2EF-C17F68B505B0}"/>
              </a:ext>
            </a:extLst>
          </p:cNvPr>
          <p:cNvCxnSpPr/>
          <p:nvPr/>
        </p:nvCxnSpPr>
        <p:spPr>
          <a:xfrm flipV="1">
            <a:off x="5621482" y="3643744"/>
            <a:ext cx="949035" cy="34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DFE6A6C-3F04-6C5C-60CC-999270E6042B}"/>
              </a:ext>
            </a:extLst>
          </p:cNvPr>
          <p:cNvCxnSpPr/>
          <p:nvPr/>
        </p:nvCxnSpPr>
        <p:spPr>
          <a:xfrm>
            <a:off x="5478607" y="3746789"/>
            <a:ext cx="5195" cy="4554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8D1B4F-8511-4949-3A73-D7B055E537F7}"/>
              </a:ext>
            </a:extLst>
          </p:cNvPr>
          <p:cNvCxnSpPr/>
          <p:nvPr/>
        </p:nvCxnSpPr>
        <p:spPr>
          <a:xfrm>
            <a:off x="5630141" y="3751118"/>
            <a:ext cx="429490" cy="44680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221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Title">
            <a:extLst>
              <a:ext uri="{FF2B5EF4-FFF2-40B4-BE49-F238E27FC236}">
                <a16:creationId xmlns:a16="http://schemas.microsoft.com/office/drawing/2014/main" id="{3BD25CFF-8355-C3FC-911E-0E40E7E89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7" y="1064169"/>
            <a:ext cx="7766367" cy="480131"/>
          </a:xfrm>
        </p:spPr>
        <p:txBody>
          <a:bodyPr/>
          <a:lstStyle/>
          <a:p>
            <a:r>
              <a:rPr lang="en-US" sz="2800">
                <a:cs typeface="Arial"/>
              </a:rPr>
              <a:t>Object Animation</a:t>
            </a:r>
            <a:endParaRPr lang="en-US"/>
          </a:p>
        </p:txBody>
      </p:sp>
      <p:sp>
        <p:nvSpPr>
          <p:cNvPr id="5" name="Slide Text">
            <a:extLst>
              <a:ext uri="{FF2B5EF4-FFF2-40B4-BE49-F238E27FC236}">
                <a16:creationId xmlns:a16="http://schemas.microsoft.com/office/drawing/2014/main" id="{32972AE0-E858-3AB4-443B-0B04F08A9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9" y="1549102"/>
            <a:ext cx="10352229" cy="484999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solidFill>
                  <a:srgbClr val="2A2A2A"/>
                </a:solidFill>
                <a:latin typeface="Source Sans Pro"/>
                <a:ea typeface="Source Sans Pro"/>
                <a:cs typeface="Arial"/>
              </a:rPr>
              <a:t>If the object is incremented in both right and down directions, it moves diagonally downwards.</a:t>
            </a:r>
          </a:p>
          <a:p>
            <a:r>
              <a:rPr lang="en-US">
                <a:solidFill>
                  <a:srgbClr val="2A2A2A"/>
                </a:solidFill>
                <a:latin typeface="Source Sans Pro"/>
                <a:ea typeface="Source Sans Pro"/>
                <a:cs typeface="Arial"/>
              </a:rPr>
              <a:t>Upon collision with the bottom of the screen, the Y value flips and starts decrementing while X keeps incrementing until it hits the right most edge of the screen</a:t>
            </a:r>
          </a:p>
          <a:p>
            <a:endParaRPr lang="en-US">
              <a:solidFill>
                <a:srgbClr val="2A2A2A"/>
              </a:solidFill>
              <a:latin typeface="Source Sans Pro"/>
              <a:ea typeface="Source Sans Pro"/>
              <a:cs typeface="Arial"/>
            </a:endParaRPr>
          </a:p>
          <a:p>
            <a:endParaRPr lang="en-US">
              <a:solidFill>
                <a:srgbClr val="2A2A2A"/>
              </a:solidFill>
              <a:latin typeface="Source Sans Pro"/>
              <a:ea typeface="Source Sans Pro"/>
              <a:cs typeface="Arial"/>
            </a:endParaRPr>
          </a:p>
          <a:p>
            <a:endParaRPr lang="en-US">
              <a:solidFill>
                <a:srgbClr val="2A2A2A"/>
              </a:solidFill>
              <a:latin typeface="Source Sans Pro"/>
              <a:ea typeface="Source Sans Pro"/>
              <a:cs typeface="Arial"/>
            </a:endParaRPr>
          </a:p>
          <a:p>
            <a:endParaRPr lang="en-US">
              <a:solidFill>
                <a:srgbClr val="2A2A2A"/>
              </a:solidFill>
              <a:latin typeface="Source Sans Pro"/>
              <a:ea typeface="Source Sans Pro"/>
              <a:cs typeface="Arial"/>
            </a:endParaRPr>
          </a:p>
          <a:p>
            <a:r>
              <a:rPr lang="en-US">
                <a:solidFill>
                  <a:srgbClr val="2A2A2A"/>
                </a:solidFill>
                <a:latin typeface="Source Sans Pro"/>
                <a:ea typeface="Source Sans Pro"/>
                <a:cs typeface="Arial"/>
              </a:rPr>
              <a:t>Upon collision with the right most edge of the screen, the X value also flips and starts decrementing and the motion will be as shown.</a:t>
            </a:r>
          </a:p>
          <a:p>
            <a:endParaRPr lang="en-US">
              <a:solidFill>
                <a:srgbClr val="2A2A2A"/>
              </a:solidFill>
              <a:latin typeface="Source Sans Pro"/>
              <a:ea typeface="Source Sans Pr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919265-A5D2-C967-2B24-70B2BD82859E}"/>
              </a:ext>
            </a:extLst>
          </p:cNvPr>
          <p:cNvSpPr txBox="1"/>
          <p:nvPr/>
        </p:nvSpPr>
        <p:spPr>
          <a:xfrm>
            <a:off x="10324578" y="2406"/>
            <a:ext cx="3199638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/>
              <a:t>Object Animation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CD12D8-85E5-C81E-2E7E-4812BF6165E4}"/>
              </a:ext>
            </a:extLst>
          </p:cNvPr>
          <p:cNvSpPr/>
          <p:nvPr/>
        </p:nvSpPr>
        <p:spPr>
          <a:xfrm>
            <a:off x="4450773" y="2978727"/>
            <a:ext cx="3108613" cy="132484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C737E0-E271-6ED0-384B-7682A032850A}"/>
              </a:ext>
            </a:extLst>
          </p:cNvPr>
          <p:cNvSpPr/>
          <p:nvPr/>
        </p:nvSpPr>
        <p:spPr>
          <a:xfrm>
            <a:off x="5004088" y="3212522"/>
            <a:ext cx="337704" cy="3117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8D1B4F-8511-4949-3A73-D7B055E537F7}"/>
              </a:ext>
            </a:extLst>
          </p:cNvPr>
          <p:cNvCxnSpPr/>
          <p:nvPr/>
        </p:nvCxnSpPr>
        <p:spPr>
          <a:xfrm>
            <a:off x="5370368" y="3534641"/>
            <a:ext cx="429490" cy="44680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3109606-A7F0-5ABC-824E-0FA0DC684FB3}"/>
              </a:ext>
            </a:extLst>
          </p:cNvPr>
          <p:cNvSpPr/>
          <p:nvPr/>
        </p:nvSpPr>
        <p:spPr>
          <a:xfrm>
            <a:off x="5835360" y="3991839"/>
            <a:ext cx="337704" cy="3117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02DE57-0D3E-6747-7F5C-0C63C0690294}"/>
              </a:ext>
            </a:extLst>
          </p:cNvPr>
          <p:cNvSpPr/>
          <p:nvPr/>
        </p:nvSpPr>
        <p:spPr>
          <a:xfrm>
            <a:off x="6657974" y="3428999"/>
            <a:ext cx="337704" cy="3117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40A932-E9A5-7B88-F071-6DE67DBD392E}"/>
              </a:ext>
            </a:extLst>
          </p:cNvPr>
          <p:cNvCxnSpPr>
            <a:cxnSpLocks/>
          </p:cNvCxnSpPr>
          <p:nvPr/>
        </p:nvCxnSpPr>
        <p:spPr>
          <a:xfrm flipV="1">
            <a:off x="6201640" y="3782291"/>
            <a:ext cx="498762" cy="393123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E252240-B60B-33E9-D608-ED5E27B6E17F}"/>
              </a:ext>
            </a:extLst>
          </p:cNvPr>
          <p:cNvSpPr/>
          <p:nvPr/>
        </p:nvSpPr>
        <p:spPr>
          <a:xfrm>
            <a:off x="4294909" y="5230090"/>
            <a:ext cx="3108613" cy="132484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95E74A-4793-0E51-3F0C-7F54DAE69440}"/>
              </a:ext>
            </a:extLst>
          </p:cNvPr>
          <p:cNvSpPr/>
          <p:nvPr/>
        </p:nvSpPr>
        <p:spPr>
          <a:xfrm>
            <a:off x="6389542" y="6165271"/>
            <a:ext cx="337704" cy="3117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FBA9F1-DF16-0503-4882-7934E722FE8C}"/>
              </a:ext>
            </a:extLst>
          </p:cNvPr>
          <p:cNvSpPr/>
          <p:nvPr/>
        </p:nvSpPr>
        <p:spPr>
          <a:xfrm>
            <a:off x="7064951" y="5740975"/>
            <a:ext cx="337704" cy="3117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948185-2C2A-6222-A6CE-84EA936F005E}"/>
              </a:ext>
            </a:extLst>
          </p:cNvPr>
          <p:cNvSpPr/>
          <p:nvPr/>
        </p:nvSpPr>
        <p:spPr>
          <a:xfrm>
            <a:off x="6562724" y="5316680"/>
            <a:ext cx="337704" cy="3117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9AD2DE-B492-BE47-9107-9140207EB984}"/>
              </a:ext>
            </a:extLst>
          </p:cNvPr>
          <p:cNvCxnSpPr>
            <a:cxnSpLocks/>
          </p:cNvCxnSpPr>
          <p:nvPr/>
        </p:nvCxnSpPr>
        <p:spPr>
          <a:xfrm flipV="1">
            <a:off x="6591299" y="6050972"/>
            <a:ext cx="498762" cy="393123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5A40FB3-D6FB-7985-054A-9AAA55760FDC}"/>
              </a:ext>
            </a:extLst>
          </p:cNvPr>
          <p:cNvCxnSpPr>
            <a:cxnSpLocks/>
          </p:cNvCxnSpPr>
          <p:nvPr/>
        </p:nvCxnSpPr>
        <p:spPr>
          <a:xfrm flipH="1" flipV="1">
            <a:off x="6951515" y="5453494"/>
            <a:ext cx="323851" cy="30653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11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Title">
            <a:extLst>
              <a:ext uri="{FF2B5EF4-FFF2-40B4-BE49-F238E27FC236}">
                <a16:creationId xmlns:a16="http://schemas.microsoft.com/office/drawing/2014/main" id="{3BD25CFF-8355-C3FC-911E-0E40E7E89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7" y="1064169"/>
            <a:ext cx="7766367" cy="480131"/>
          </a:xfrm>
        </p:spPr>
        <p:txBody>
          <a:bodyPr/>
          <a:lstStyle/>
          <a:p>
            <a:r>
              <a:rPr lang="en-US" sz="2800">
                <a:cs typeface="Arial"/>
              </a:rPr>
              <a:t>Matrix Rotation using approximation</a:t>
            </a:r>
          </a:p>
        </p:txBody>
      </p:sp>
      <p:sp>
        <p:nvSpPr>
          <p:cNvPr id="5" name="Slide Text">
            <a:extLst>
              <a:ext uri="{FF2B5EF4-FFF2-40B4-BE49-F238E27FC236}">
                <a16:creationId xmlns:a16="http://schemas.microsoft.com/office/drawing/2014/main" id="{32972AE0-E858-3AB4-443B-0B04F08A9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9" y="1549102"/>
            <a:ext cx="10352229" cy="484999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solidFill>
                  <a:srgbClr val="2A2A2A"/>
                </a:solidFill>
                <a:latin typeface="Source Sans Pro"/>
                <a:ea typeface="Source Sans Pro"/>
              </a:rPr>
              <a:t>Rotation matrix is transformation matrix in linear algebra   that is used to perform rotation in Euclidean space. </a:t>
            </a:r>
            <a:endParaRPr lang="en-US"/>
          </a:p>
          <a:p>
            <a:r>
              <a:rPr lang="en-US">
                <a:solidFill>
                  <a:srgbClr val="2A2A2A"/>
                </a:solidFill>
                <a:latin typeface="Source Sans Pro"/>
                <a:ea typeface="Source Sans Pro"/>
              </a:rPr>
              <a:t>Rotation matrix:   </a:t>
            </a:r>
          </a:p>
          <a:p>
            <a:endParaRPr lang="en-US">
              <a:solidFill>
                <a:srgbClr val="2A2A2A"/>
              </a:solidFill>
              <a:latin typeface="Source Sans Pro"/>
              <a:ea typeface="Source Sans Pro"/>
            </a:endParaRPr>
          </a:p>
          <a:p>
            <a:r>
              <a:rPr lang="en-US">
                <a:solidFill>
                  <a:srgbClr val="2A2A2A"/>
                </a:solidFill>
                <a:latin typeface="Source Sans Pro"/>
                <a:ea typeface="Source Sans Pro"/>
              </a:rPr>
              <a:t>Verilog  code for rotating the point after every 15 degree  : </a:t>
            </a:r>
          </a:p>
          <a:p>
            <a:endParaRPr lang="en-US">
              <a:solidFill>
                <a:srgbClr val="2A2A2A"/>
              </a:solidFill>
              <a:latin typeface="Source Sans Pro"/>
              <a:ea typeface="Source Sans Pro"/>
            </a:endParaRPr>
          </a:p>
          <a:p>
            <a:endParaRPr lang="en-US">
              <a:solidFill>
                <a:srgbClr val="2A2A2A"/>
              </a:solidFill>
              <a:latin typeface="Source Sans Pro"/>
              <a:ea typeface="Source Sans Pro"/>
            </a:endParaRPr>
          </a:p>
          <a:p>
            <a:r>
              <a:rPr lang="en-US" err="1">
                <a:solidFill>
                  <a:srgbClr val="2A2A2A"/>
                </a:solidFill>
                <a:ea typeface="+mn-lt"/>
                <a:cs typeface="+mn-lt"/>
              </a:rPr>
              <a:t>x_pt</a:t>
            </a:r>
            <a:r>
              <a:rPr lang="en-US">
                <a:solidFill>
                  <a:srgbClr val="2A2A2A"/>
                </a:solidFill>
                <a:ea typeface="+mn-lt"/>
                <a:cs typeface="+mn-lt"/>
              </a:rPr>
              <a:t> – (</a:t>
            </a:r>
            <a:r>
              <a:rPr lang="en-US" err="1">
                <a:solidFill>
                  <a:srgbClr val="2A2A2A"/>
                </a:solidFill>
                <a:ea typeface="+mn-lt"/>
                <a:cs typeface="+mn-lt"/>
              </a:rPr>
              <a:t>x_pt</a:t>
            </a:r>
            <a:r>
              <a:rPr lang="en-US">
                <a:solidFill>
                  <a:srgbClr val="2A2A2A"/>
                </a:solidFill>
                <a:ea typeface="+mn-lt"/>
                <a:cs typeface="+mn-lt"/>
              </a:rPr>
              <a:t>&gt;&gt;&gt;5) =  x(1 - 1/32) = x(0.968) , which is approximately equal to  cos(15)= 0.967.</a:t>
            </a:r>
          </a:p>
          <a:p>
            <a:r>
              <a:rPr lang="en-US">
                <a:solidFill>
                  <a:srgbClr val="2A2A2A"/>
                </a:solidFill>
                <a:ea typeface="+mn-lt"/>
                <a:cs typeface="+mn-lt"/>
              </a:rPr>
              <a:t>(</a:t>
            </a:r>
            <a:r>
              <a:rPr lang="en-US" err="1">
                <a:solidFill>
                  <a:srgbClr val="2A2A2A"/>
                </a:solidFill>
                <a:ea typeface="+mn-lt"/>
                <a:cs typeface="+mn-lt"/>
              </a:rPr>
              <a:t>y_pt</a:t>
            </a:r>
            <a:r>
              <a:rPr lang="en-US">
                <a:solidFill>
                  <a:srgbClr val="2A2A2A"/>
                </a:solidFill>
                <a:ea typeface="+mn-lt"/>
                <a:cs typeface="+mn-lt"/>
              </a:rPr>
              <a:t>&gt;&gt;&gt;2) + (</a:t>
            </a:r>
            <a:r>
              <a:rPr lang="en-US" err="1">
                <a:solidFill>
                  <a:srgbClr val="2A2A2A"/>
                </a:solidFill>
                <a:ea typeface="+mn-lt"/>
                <a:cs typeface="+mn-lt"/>
              </a:rPr>
              <a:t>y_pt</a:t>
            </a:r>
            <a:r>
              <a:rPr lang="en-US">
                <a:solidFill>
                  <a:srgbClr val="2A2A2A"/>
                </a:solidFill>
                <a:ea typeface="+mn-lt"/>
                <a:cs typeface="+mn-lt"/>
              </a:rPr>
              <a:t>&gt;&gt;&gt;7) =  y(1/4 + 1/128) = y(0.2578) , which is approximately equal to   </a:t>
            </a:r>
          </a:p>
          <a:p>
            <a:pPr marL="0" indent="0">
              <a:buNone/>
            </a:pPr>
            <a:r>
              <a:rPr lang="en-US">
                <a:solidFill>
                  <a:srgbClr val="2A2A2A"/>
                </a:solidFill>
                <a:ea typeface="+mn-lt"/>
                <a:cs typeface="+mn-lt"/>
              </a:rPr>
              <a:t>sin(15)= 0.2588</a:t>
            </a:r>
            <a:r>
              <a:rPr lang="en-US">
                <a:solidFill>
                  <a:srgbClr val="2A2A2A"/>
                </a:solidFill>
                <a:latin typeface="Arial"/>
                <a:ea typeface="Source Sans Pro"/>
                <a:cs typeface="Arial"/>
              </a:rPr>
              <a:t>. </a:t>
            </a:r>
            <a:r>
              <a:rPr lang="en-US">
                <a:solidFill>
                  <a:srgbClr val="2A2A2A"/>
                </a:solidFill>
                <a:latin typeface="Source Sans Pro"/>
                <a:ea typeface="Source Sans Pro"/>
                <a:cs typeface="Arial"/>
              </a:rPr>
              <a:t> </a:t>
            </a:r>
            <a:endParaRPr lang="en-US">
              <a:cs typeface="Arial" panose="020B0604020202020204"/>
            </a:endParaRPr>
          </a:p>
          <a:p>
            <a:r>
              <a:rPr lang="en-US">
                <a:solidFill>
                  <a:srgbClr val="2A2A2A"/>
                </a:solidFill>
                <a:latin typeface="Source Sans Pro"/>
                <a:ea typeface="Source Sans Pro"/>
                <a:cs typeface="Arial"/>
              </a:rPr>
              <a:t>The changed </a:t>
            </a:r>
            <a:r>
              <a:rPr lang="en-US" err="1">
                <a:solidFill>
                  <a:srgbClr val="2A2A2A"/>
                </a:solidFill>
                <a:latin typeface="Source Sans Pro"/>
                <a:ea typeface="Source Sans Pro"/>
                <a:cs typeface="Arial"/>
              </a:rPr>
              <a:t>cordinated</a:t>
            </a:r>
            <a:r>
              <a:rPr lang="en-US">
                <a:solidFill>
                  <a:srgbClr val="2A2A2A"/>
                </a:solidFill>
                <a:latin typeface="Source Sans Pro"/>
                <a:ea typeface="Source Sans Pro"/>
                <a:cs typeface="Arial"/>
              </a:rPr>
              <a:t> are fed again to </a:t>
            </a:r>
            <a:r>
              <a:rPr lang="en-US" err="1">
                <a:solidFill>
                  <a:srgbClr val="2A2A2A"/>
                </a:solidFill>
                <a:latin typeface="Source Sans Pro"/>
                <a:ea typeface="Source Sans Pro"/>
                <a:cs typeface="Arial"/>
              </a:rPr>
              <a:t>x_pt</a:t>
            </a:r>
            <a:r>
              <a:rPr lang="en-US">
                <a:solidFill>
                  <a:srgbClr val="2A2A2A"/>
                </a:solidFill>
                <a:latin typeface="Source Sans Pro"/>
                <a:ea typeface="Source Sans Pro"/>
                <a:cs typeface="Arial"/>
              </a:rPr>
              <a:t> and </a:t>
            </a:r>
            <a:r>
              <a:rPr lang="en-US" err="1">
                <a:solidFill>
                  <a:srgbClr val="2A2A2A"/>
                </a:solidFill>
                <a:latin typeface="Source Sans Pro"/>
                <a:ea typeface="Source Sans Pro"/>
                <a:cs typeface="Arial"/>
              </a:rPr>
              <a:t>y_pt</a:t>
            </a:r>
            <a:r>
              <a:rPr lang="en-US">
                <a:solidFill>
                  <a:srgbClr val="2A2A2A"/>
                </a:solidFill>
                <a:latin typeface="Source Sans Pro"/>
                <a:ea typeface="Source Sans Pro"/>
                <a:cs typeface="Arial"/>
              </a:rPr>
              <a:t> to rotate continuously for 15 degree . </a:t>
            </a:r>
          </a:p>
          <a:p>
            <a:endParaRPr lang="en-US">
              <a:solidFill>
                <a:srgbClr val="2A2A2A"/>
              </a:solidFill>
              <a:latin typeface="Source Sans Pro"/>
              <a:ea typeface="Source Sans Pro"/>
            </a:endParaRPr>
          </a:p>
        </p:txBody>
      </p:sp>
      <p:pic>
        <p:nvPicPr>
          <p:cNvPr id="7" name="Picture 6" descr="A number and arrows on a white background&#10;&#10;Description automatically generated">
            <a:extLst>
              <a:ext uri="{FF2B5EF4-FFF2-40B4-BE49-F238E27FC236}">
                <a16:creationId xmlns:a16="http://schemas.microsoft.com/office/drawing/2014/main" id="{5B815B5A-0B9F-7F82-3252-372947F80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978" y="3717945"/>
            <a:ext cx="9141690" cy="733672"/>
          </a:xfrm>
          <a:prstGeom prst="rect">
            <a:avLst/>
          </a:prstGeom>
        </p:spPr>
      </p:pic>
      <p:pic>
        <p:nvPicPr>
          <p:cNvPr id="9" name="Picture 8" descr="2D Rotation Matrix - 101 Computing">
            <a:extLst>
              <a:ext uri="{FF2B5EF4-FFF2-40B4-BE49-F238E27FC236}">
                <a16:creationId xmlns:a16="http://schemas.microsoft.com/office/drawing/2014/main" id="{1EFD7B33-5AC2-CF0D-2777-3B82D40EC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310" y="2159082"/>
            <a:ext cx="3424379" cy="9811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919265-A5D2-C967-2B24-70B2BD82859E}"/>
              </a:ext>
            </a:extLst>
          </p:cNvPr>
          <p:cNvSpPr txBox="1"/>
          <p:nvPr/>
        </p:nvSpPr>
        <p:spPr>
          <a:xfrm>
            <a:off x="8190978" y="231006"/>
            <a:ext cx="7276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Miniaturized Graphic Engine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279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Title">
            <a:extLst>
              <a:ext uri="{FF2B5EF4-FFF2-40B4-BE49-F238E27FC236}">
                <a16:creationId xmlns:a16="http://schemas.microsoft.com/office/drawing/2014/main" id="{3AC14BE6-0C46-714B-B7A3-48A9E49B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7" y="1064169"/>
            <a:ext cx="7766367" cy="480131"/>
          </a:xfrm>
        </p:spPr>
        <p:txBody>
          <a:bodyPr/>
          <a:lstStyle/>
          <a:p>
            <a:r>
              <a:rPr lang="en-US" sz="2800" err="1">
                <a:cs typeface="Arial"/>
              </a:rPr>
              <a:t>Bresenham's</a:t>
            </a:r>
            <a:r>
              <a:rPr lang="en-US" sz="2800">
                <a:cs typeface="Arial"/>
              </a:rPr>
              <a:t> Line Algorithm:-</a:t>
            </a:r>
          </a:p>
        </p:txBody>
      </p:sp>
      <p:sp>
        <p:nvSpPr>
          <p:cNvPr id="6" name="Slide Text">
            <a:extLst>
              <a:ext uri="{FF2B5EF4-FFF2-40B4-BE49-F238E27FC236}">
                <a16:creationId xmlns:a16="http://schemas.microsoft.com/office/drawing/2014/main" id="{513E208F-ECD9-200F-8FB3-7853FBD99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1559988"/>
            <a:ext cx="10330458" cy="458873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err="1">
                <a:solidFill>
                  <a:srgbClr val="2A2A2A"/>
                </a:solidFill>
                <a:ea typeface="+mn-lt"/>
                <a:cs typeface="+mn-lt"/>
              </a:rPr>
              <a:t>Bresenham's</a:t>
            </a:r>
            <a:r>
              <a:rPr lang="en-US">
                <a:solidFill>
                  <a:srgbClr val="2A2A2A"/>
                </a:solidFill>
                <a:ea typeface="+mn-lt"/>
                <a:cs typeface="+mn-lt"/>
              </a:rPr>
              <a:t> line algorithm is a line drawing algorithm that determined all the points in a plane that should be selected in order to form a close </a:t>
            </a:r>
            <a:r>
              <a:rPr lang="en-US" err="1">
                <a:solidFill>
                  <a:srgbClr val="2A2A2A"/>
                </a:solidFill>
                <a:ea typeface="+mn-lt"/>
                <a:cs typeface="+mn-lt"/>
              </a:rPr>
              <a:t>appoximation</a:t>
            </a:r>
            <a:r>
              <a:rPr lang="en-US">
                <a:solidFill>
                  <a:srgbClr val="2A2A2A"/>
                </a:solidFill>
                <a:ea typeface="+mn-lt"/>
                <a:cs typeface="+mn-lt"/>
              </a:rPr>
              <a:t> to a straight line between two points.</a:t>
            </a:r>
          </a:p>
          <a:p>
            <a:r>
              <a:rPr lang="en-US">
                <a:solidFill>
                  <a:srgbClr val="2A2A2A"/>
                </a:solidFill>
                <a:cs typeface="Arial" panose="020B0604020202020204"/>
              </a:rPr>
              <a:t>Consider line Y= </a:t>
            </a:r>
            <a:r>
              <a:rPr lang="en-US" err="1">
                <a:solidFill>
                  <a:srgbClr val="2A2A2A"/>
                </a:solidFill>
                <a:cs typeface="Arial" panose="020B0604020202020204"/>
              </a:rPr>
              <a:t>mX</a:t>
            </a:r>
            <a:r>
              <a:rPr lang="en-US">
                <a:solidFill>
                  <a:srgbClr val="2A2A2A"/>
                </a:solidFill>
                <a:cs typeface="Arial" panose="020B0604020202020204"/>
              </a:rPr>
              <a:t> + C , slope (m) is ΔY/ΔX, the equation will become :  (for m &lt;1)</a:t>
            </a:r>
          </a:p>
          <a:p>
            <a:endParaRPr lang="en-US">
              <a:solidFill>
                <a:srgbClr val="2A2A2A"/>
              </a:solidFill>
              <a:cs typeface="Arial" panose="020B0604020202020204"/>
            </a:endParaRPr>
          </a:p>
          <a:p>
            <a:endParaRPr lang="en-US">
              <a:solidFill>
                <a:srgbClr val="2A2A2A"/>
              </a:solidFill>
              <a:cs typeface="Arial" panose="020B0604020202020204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0F56F4E-7139-5A84-1298-E917983EAC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28" t="21879" r="20964" b="49815"/>
          <a:stretch/>
        </p:blipFill>
        <p:spPr>
          <a:xfrm>
            <a:off x="7576458" y="3205843"/>
            <a:ext cx="4216234" cy="2679598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AC36B88-62BF-6D67-0147-3DCB6ADD27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64" t="23520" r="20841" b="25950"/>
          <a:stretch/>
        </p:blipFill>
        <p:spPr>
          <a:xfrm>
            <a:off x="0" y="3205843"/>
            <a:ext cx="7455695" cy="36504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0065B6-8420-16CB-6C4F-1A2A7FB36BE8}"/>
              </a:ext>
            </a:extLst>
          </p:cNvPr>
          <p:cNvSpPr txBox="1"/>
          <p:nvPr/>
        </p:nvSpPr>
        <p:spPr>
          <a:xfrm>
            <a:off x="8190978" y="231006"/>
            <a:ext cx="7276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Miniaturized Graphic Engine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291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B Brand Colors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005BBB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080520b-8c58-478a-8d40-71d06b14bea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4498310EC4E74E9DA0FA0E96090927" ma:contentTypeVersion="15" ma:contentTypeDescription="Create a new document." ma:contentTypeScope="" ma:versionID="1ddef4923eae887988f2ee2a1f80d3b1">
  <xsd:schema xmlns:xsd="http://www.w3.org/2001/XMLSchema" xmlns:xs="http://www.w3.org/2001/XMLSchema" xmlns:p="http://schemas.microsoft.com/office/2006/metadata/properties" xmlns:ns3="3080520b-8c58-478a-8d40-71d06b14beaf" xmlns:ns4="272da36a-1f7c-4284-a6be-7cb225c1f52b" targetNamespace="http://schemas.microsoft.com/office/2006/metadata/properties" ma:root="true" ma:fieldsID="9fd70c8a64b5c426071048c3a0d0a3e7" ns3:_="" ns4:_="">
    <xsd:import namespace="3080520b-8c58-478a-8d40-71d06b14beaf"/>
    <xsd:import namespace="272da36a-1f7c-4284-a6be-7cb225c1f52b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ystemTags" minOccurs="0"/>
                <xsd:element ref="ns3:MediaServiceDateTaken" minOccurs="0"/>
                <xsd:element ref="ns3:MediaLengthInSecond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80520b-8c58-478a-8d40-71d06b14beaf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ystemTags" ma:index="19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2da36a-1f7c-4284-a6be-7cb225c1f52b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D484326-706D-4D76-AA57-45AA86959103}">
  <ds:schemaRefs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elements/1.1/"/>
    <ds:schemaRef ds:uri="http://www.w3.org/XML/1998/namespace"/>
    <ds:schemaRef ds:uri="3080520b-8c58-478a-8d40-71d06b14beaf"/>
    <ds:schemaRef ds:uri="http://purl.org/dc/terms/"/>
    <ds:schemaRef ds:uri="272da36a-1f7c-4284-a6be-7cb225c1f52b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BA66F7AC-E779-4A89-88E8-75855E13B2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9779FBD-B7E1-41A7-8961-1D125805B2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080520b-8c58-478a-8d40-71d06b14beaf"/>
    <ds:schemaRef ds:uri="272da36a-1f7c-4284-a6be-7cb225c1f5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2821</TotalTime>
  <Words>1551</Words>
  <Application>Microsoft Office PowerPoint</Application>
  <PresentationFormat>Widescreen</PresentationFormat>
  <Paragraphs>186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Miniaturized Graphic Engine</vt:lpstr>
      <vt:lpstr>Contents</vt:lpstr>
      <vt:lpstr>Background accelerator </vt:lpstr>
      <vt:lpstr>VGA Controller</vt:lpstr>
      <vt:lpstr>PowerPoint Presentation</vt:lpstr>
      <vt:lpstr>Object Animation</vt:lpstr>
      <vt:lpstr>Object Animation</vt:lpstr>
      <vt:lpstr>Matrix Rotation using approximation</vt:lpstr>
      <vt:lpstr>Bresenham's Line Algorithm:-</vt:lpstr>
      <vt:lpstr>Bresenham's Line Algorithm:-</vt:lpstr>
      <vt:lpstr>Limitations</vt:lpstr>
      <vt:lpstr>Formation of dots</vt:lpstr>
      <vt:lpstr>Full Screen Text Editor</vt:lpstr>
      <vt:lpstr>ASCII ROM</vt:lpstr>
      <vt:lpstr>Thank You</vt:lpstr>
    </vt:vector>
  </TitlesOfParts>
  <Manager/>
  <Company>University at Buffalo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Presentation</dc:title>
  <dc:subject/>
  <dc:creator>Division of University Communications</dc:creator>
  <cp:keywords/>
  <dc:description/>
  <cp:lastModifiedBy>Hemanth Raj Dakarapu</cp:lastModifiedBy>
  <cp:revision>5</cp:revision>
  <dcterms:created xsi:type="dcterms:W3CDTF">2019-04-04T19:20:28Z</dcterms:created>
  <dcterms:modified xsi:type="dcterms:W3CDTF">2024-04-16T03:34:59Z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0x010100104498310EC4E74E9DA0FA0E96090927</vt:lpwstr>
  </property>
</Properties>
</file>